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83" r:id="rId2"/>
    <p:sldId id="1423" r:id="rId3"/>
    <p:sldId id="1421" r:id="rId4"/>
    <p:sldId id="1430" r:id="rId5"/>
    <p:sldId id="1454" r:id="rId6"/>
    <p:sldId id="1422" r:id="rId7"/>
    <p:sldId id="1433" r:id="rId8"/>
    <p:sldId id="1507" r:id="rId9"/>
    <p:sldId id="1435" r:id="rId10"/>
    <p:sldId id="1444" r:id="rId11"/>
    <p:sldId id="1448" r:id="rId12"/>
    <p:sldId id="1449" r:id="rId13"/>
    <p:sldId id="1530" r:id="rId14"/>
    <p:sldId id="1453" r:id="rId15"/>
    <p:sldId id="1440" r:id="rId16"/>
    <p:sldId id="1511" r:id="rId17"/>
    <p:sldId id="1512" r:id="rId18"/>
    <p:sldId id="1443" r:id="rId19"/>
    <p:sldId id="1537" r:id="rId20"/>
    <p:sldId id="1635" r:id="rId21"/>
    <p:sldId id="1526" r:id="rId22"/>
    <p:sldId id="1528" r:id="rId23"/>
    <p:sldId id="1518" r:id="rId24"/>
    <p:sldId id="1565" r:id="rId25"/>
    <p:sldId id="1567" r:id="rId26"/>
    <p:sldId id="1527" r:id="rId27"/>
    <p:sldId id="1629" r:id="rId28"/>
    <p:sldId id="1568" r:id="rId29"/>
    <p:sldId id="1569" r:id="rId30"/>
    <p:sldId id="1636" r:id="rId31"/>
    <p:sldId id="1566" r:id="rId32"/>
    <p:sldId id="1520" r:id="rId33"/>
    <p:sldId id="1519" r:id="rId34"/>
    <p:sldId id="1529" r:id="rId35"/>
    <p:sldId id="1630" r:id="rId36"/>
    <p:sldId id="1631" r:id="rId37"/>
    <p:sldId id="1639" r:id="rId38"/>
    <p:sldId id="1632" r:id="rId39"/>
    <p:sldId id="1641" r:id="rId40"/>
    <p:sldId id="1633" r:id="rId41"/>
    <p:sldId id="1634" r:id="rId42"/>
    <p:sldId id="1638" r:id="rId43"/>
    <p:sldId id="1642" r:id="rId44"/>
    <p:sldId id="1640" r:id="rId45"/>
    <p:sldId id="73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a:srgbClr val="FF6565"/>
    <a:srgbClr val="75E5FE"/>
    <a:srgbClr val="2DB1F3"/>
    <a:srgbClr val="0D98E0"/>
    <a:srgbClr val="7687D1"/>
    <a:srgbClr val="01E9E3"/>
    <a:srgbClr val="64C6DB"/>
    <a:srgbClr val="B3DBFF"/>
    <a:srgbClr val="85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8242" autoAdjust="0"/>
  </p:normalViewPr>
  <p:slideViewPr>
    <p:cSldViewPr snapToGrid="0">
      <p:cViewPr varScale="1">
        <p:scale>
          <a:sx n="76" d="100"/>
          <a:sy n="76" d="100"/>
        </p:scale>
        <p:origin x="1644" y="84"/>
      </p:cViewPr>
      <p:guideLst/>
    </p:cSldViewPr>
  </p:slideViewPr>
  <p:outlineViewPr>
    <p:cViewPr>
      <p:scale>
        <a:sx n="33" d="100"/>
        <a:sy n="33" d="100"/>
      </p:scale>
      <p:origin x="0" y="-9706"/>
    </p:cViewPr>
  </p:outlineViewPr>
  <p:notesTextViewPr>
    <p:cViewPr>
      <p:scale>
        <a:sx n="1" d="1"/>
        <a:sy n="1" d="1"/>
      </p:scale>
      <p:origin x="0" y="0"/>
    </p:cViewPr>
  </p:notesTextViewPr>
  <p:sorterViewPr>
    <p:cViewPr varScale="1">
      <p:scale>
        <a:sx n="1" d="1"/>
        <a:sy n="1" d="1"/>
      </p:scale>
      <p:origin x="0" y="-2706"/>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162452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248073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“Because Syria, Ephraim, and the son of </a:t>
            </a:r>
            <a:r>
              <a:rPr lang="en-US" sz="1200" b="0" dirty="0" err="1" smtClean="0">
                <a:ln w="19050">
                  <a:solidFill>
                    <a:srgbClr val="002060"/>
                  </a:solidFill>
                  <a:prstDash val="solid"/>
                </a:ln>
                <a:solidFill>
                  <a:schemeClr val="bg1"/>
                </a:solidFill>
                <a:effectLst>
                  <a:outerShdw blurRad="12700" dist="50800" dir="2700000" algn="tl" rotWithShape="0">
                    <a:schemeClr val="tx1"/>
                  </a:outerShdw>
                </a:effectLst>
              </a:rPr>
              <a:t>Remaliah</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have plotted evil against you, saying, ‘Let us go up against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Judah</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and trouble it, and let us make a gap in its wall for ourselves, and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set a king over them</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the son of </a:t>
            </a:r>
            <a:r>
              <a:rPr lang="en-US" sz="1200" b="0" dirty="0" err="1" smtClean="0">
                <a:ln w="19050">
                  <a:solidFill>
                    <a:srgbClr val="002060"/>
                  </a:solidFill>
                  <a:prstDash val="solid"/>
                </a:ln>
                <a:solidFill>
                  <a:schemeClr val="bg1"/>
                </a:solidFill>
                <a:effectLst>
                  <a:outerShdw blurRad="12700" dist="50800" dir="2700000" algn="tl" rotWithShape="0">
                    <a:schemeClr val="tx1"/>
                  </a:outerShdw>
                </a:effectLst>
              </a:rPr>
              <a:t>Tabel</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Ahaz devise a plan to ask the king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of Assyria to assist him, places his trust in him and not in the LORD.</a:t>
            </a: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219171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190164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1900382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35726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final statement in this verse sums up the whole issue. Unless Ahaz comes to the point where he can believe in God’s sovereignty to the extent of entrusting himself and his nation to God, he is doomed to live in the shaky, panicky condition he now experiences (v. 2). He need not enter into the terribly risky covenant with Assyria, if he will but take firm hold of the covenant which God offers, Assyria will not over the security Ahaz wishes. Only through trusting in the present and ultimate veracity of God is any real security possible.”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Oswalt, p. 202.</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316540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LORD give Ahaz and the physical line of David one last chance to trust in Him, by offering him evidence that the LORD can be trusted, but King Ahaz refuses.</a:t>
            </a:r>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19008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 result the Lord is done with the physical house of David and will fulfill his promise to David to always have a descent of his on the throne ruling from Mt. Zion in a miraculous manner. This is the “WATERSHED” moment for the house of David. A “watershed” is “an event or period marking a turning point in a course of action or state of affairs.” The Lord through the prophet Isaiah begins to reveal now the manner and nature by which He will bring this about. </a:t>
            </a:r>
          </a:p>
          <a:p>
            <a:endParaRPr lang="en-US" baseline="0" dirty="0" smtClean="0"/>
          </a:p>
          <a:p>
            <a:r>
              <a:rPr lang="en-US" baseline="0" dirty="0" smtClean="0"/>
              <a:t>“…the children whom the LORD has given are for signs and wonders in Israel from the LORD of hosts, Who dwells in Mount Zion. (Isa 8:18) God is still with them believe it or not. </a:t>
            </a:r>
          </a:p>
          <a:p>
            <a:endParaRPr lang="en-US" baseline="0" dirty="0" smtClean="0"/>
          </a:p>
          <a:p>
            <a:r>
              <a:rPr lang="en-US" baseline="0" dirty="0" smtClean="0"/>
              <a:t>God is also with us, believe it or not. Jesus said, “I am with you always”. “If we are faithless, He remains faithful;” (2 Tim. 2:13)</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103093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85502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217159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"Until the cities are laid waste and without inhabitant,</a:t>
            </a:r>
            <a:r>
              <a:rPr lang="en-US" baseline="0" dirty="0" smtClean="0"/>
              <a:t> t</a:t>
            </a:r>
            <a:r>
              <a:rPr lang="en-US" dirty="0" smtClean="0"/>
              <a:t>he houses are without a man,</a:t>
            </a:r>
            <a:r>
              <a:rPr lang="en-US" baseline="0" dirty="0" smtClean="0"/>
              <a:t> t</a:t>
            </a:r>
            <a:r>
              <a:rPr lang="en-US" dirty="0" smtClean="0"/>
              <a:t>he land is utterly desolate, the LORD has removed men far away,</a:t>
            </a:r>
            <a:r>
              <a:rPr lang="en-US" baseline="0" dirty="0" smtClean="0"/>
              <a:t> a</a:t>
            </a:r>
            <a:r>
              <a:rPr lang="en-US" dirty="0" smtClean="0"/>
              <a:t>nd the forsaken places are many in the midst of the land. But yet a tenth will be in it,</a:t>
            </a:r>
            <a:r>
              <a:rPr lang="en-US" baseline="0" dirty="0" smtClean="0"/>
              <a:t> a</a:t>
            </a:r>
            <a:r>
              <a:rPr lang="en-US" dirty="0" smtClean="0"/>
              <a:t>nd will return and be for consuming,</a:t>
            </a:r>
            <a:r>
              <a:rPr lang="en-US" baseline="0" dirty="0" smtClean="0"/>
              <a:t> a</a:t>
            </a:r>
            <a:r>
              <a:rPr lang="en-US" dirty="0" smtClean="0"/>
              <a:t>s a terebinth tree or as an oak,</a:t>
            </a:r>
            <a:r>
              <a:rPr lang="en-US" baseline="0" dirty="0" smtClean="0"/>
              <a:t> w</a:t>
            </a:r>
            <a:r>
              <a:rPr lang="en-US" dirty="0" smtClean="0"/>
              <a:t>hose stump remains when it is cut down.” (Isa 6:11-13)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340376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passage has attracted immense interest. The greatest single focus of attraction has been the translation of “</a:t>
            </a:r>
            <a:r>
              <a:rPr lang="en-US" baseline="0" dirty="0" err="1" smtClean="0"/>
              <a:t>almah</a:t>
            </a:r>
            <a:r>
              <a:rPr lang="en-US" baseline="0" dirty="0" smtClean="0"/>
              <a:t>”  or “</a:t>
            </a:r>
            <a:r>
              <a:rPr lang="en-US" baseline="0" dirty="0" err="1" smtClean="0"/>
              <a:t>parthenos</a:t>
            </a:r>
            <a:r>
              <a:rPr lang="en-US" baseline="0" dirty="0" smtClean="0"/>
              <a:t>” – virgin. Slightly less interest has been the attempt to identify the child “Immanuel”. </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296161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In Ahaz day, it only means that the young woman was </a:t>
            </a:r>
            <a:r>
              <a:rPr lang="en-US" sz="1200" b="0" kern="1200" dirty="0" smtClean="0">
                <a:ln w="6350">
                  <a:solidFill>
                    <a:srgbClr val="002060"/>
                  </a:solidFill>
                </a:ln>
                <a:solidFill>
                  <a:srgbClr val="FFAC33"/>
                </a:solidFill>
                <a:effectLst>
                  <a:outerShdw blurRad="50800" dist="50800" dir="18900000" algn="bl" rotWithShape="0">
                    <a:prstClr val="black"/>
                  </a:outerShdw>
                </a:effectLst>
                <a:latin typeface="+mn-lt"/>
                <a:ea typeface="+mn-ea"/>
                <a:cs typeface="+mn-cs"/>
              </a:rPr>
              <a:t>“a virgin” </a:t>
            </a: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at the time this prophecy was given not that she remained so at the child’s birth, as it was with Mary.</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36969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Isaiah's </a:t>
            </a:r>
            <a:r>
              <a:rPr lang="en-US" sz="1200" b="0" kern="1200" baseline="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use of the Hebrew word “</a:t>
            </a:r>
            <a:r>
              <a:rPr lang="en-US" sz="1200" b="0" kern="1200" baseline="0" dirty="0" err="1"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almah</a:t>
            </a:r>
            <a:r>
              <a:rPr lang="en-US" sz="1200" b="0" kern="1200" baseline="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 allows him to refer to “the virgin” as simply a young women of marriageable age regardless of whether or not she had know a man or not. It could mean she was physically a virgin (had not sex with a man) or it could mean that she just simply a young woman whether she had had sex with a man was non-consequential. Both meanings are possible, conceivable, and applicable. “</a:t>
            </a:r>
            <a:r>
              <a:rPr lang="en-US" sz="1200" b="0" kern="1200" baseline="0" dirty="0" err="1"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almah</a:t>
            </a:r>
            <a:r>
              <a:rPr lang="en-US" sz="1200" b="0" kern="1200" baseline="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rPr>
              <a:t>” applied to Isaiah’s wife and to Mary.</a:t>
            </a:r>
            <a:endParaRPr lang="en-US" sz="1200" b="0" kern="1200" dirty="0" smtClean="0">
              <a:ln w="6350">
                <a:solidFill>
                  <a:srgbClr val="002060"/>
                </a:solidFill>
              </a:ln>
              <a:solidFill>
                <a:schemeClr val="tx1"/>
              </a:solidFill>
              <a:effectLst>
                <a:outerShdw blurRad="50800" dist="50800" dir="18900000" algn="bl" rotWithShape="0">
                  <a:prstClr val="black"/>
                </a:outerShdw>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385001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Lord provides two additional signs in the form of one</a:t>
            </a:r>
            <a:r>
              <a:rPr lang="en-US" baseline="0" dirty="0" smtClean="0"/>
              <a:t> </a:t>
            </a:r>
            <a:r>
              <a:rPr lang="en-US" dirty="0" smtClean="0"/>
              <a:t>child</a:t>
            </a:r>
            <a:r>
              <a:rPr lang="en-US" baseline="0" dirty="0" smtClean="0"/>
              <a:t> with</a:t>
            </a:r>
            <a:r>
              <a:rPr lang="en-US" dirty="0" smtClean="0"/>
              <a:t> two different</a:t>
            </a:r>
            <a:r>
              <a:rPr lang="en-US" baseline="0" dirty="0" smtClean="0"/>
              <a:t> names, “Immanuel” which means and is translated “God with us” and “Maher-</a:t>
            </a:r>
            <a:r>
              <a:rPr lang="en-US" baseline="0" dirty="0" err="1" smtClean="0"/>
              <a:t>shalal</a:t>
            </a:r>
            <a:r>
              <a:rPr lang="en-US" baseline="0" dirty="0" smtClean="0"/>
              <a:t>-hash-</a:t>
            </a:r>
            <a:r>
              <a:rPr lang="en-US" baseline="0" dirty="0" err="1" smtClean="0"/>
              <a:t>baz</a:t>
            </a:r>
            <a:r>
              <a:rPr lang="en-US" baseline="0" dirty="0" smtClean="0"/>
              <a:t>,” which means “quick the spoil”.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12742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similarity of 8:1-4 to 7:10-17 is to close to be coincidental.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relation of the sign to the birth and naming of a child is the same, even using the same language.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significance of the child is the same. The child reaches a certain age and the military threat is removed. These events satisfies the demands for some specific fulfillment of the prophecy in Ahaz day.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reoccurrence of “Immanuel” in 8:8 and in 8:10 argue that 7:10 – 8:10 constitutes a unit dealing with the Immanuel theme. The sign of Maher-</a:t>
            </a:r>
            <a:r>
              <a:rPr lang="en-US" sz="1200" kern="1200" baseline="0" dirty="0" err="1" smtClean="0">
                <a:solidFill>
                  <a:schemeClr val="tx1"/>
                </a:solidFill>
                <a:effectLst/>
                <a:latin typeface="+mn-lt"/>
                <a:ea typeface="+mn-ea"/>
                <a:cs typeface="+mn-cs"/>
              </a:rPr>
              <a:t>shalal</a:t>
            </a:r>
            <a:r>
              <a:rPr lang="en-US" sz="1200" kern="1200" baseline="0" dirty="0" smtClean="0">
                <a:solidFill>
                  <a:schemeClr val="tx1"/>
                </a:solidFill>
                <a:effectLst/>
                <a:latin typeface="+mn-lt"/>
                <a:ea typeface="+mn-ea"/>
                <a:cs typeface="+mn-cs"/>
              </a:rPr>
              <a:t>-hash-</a:t>
            </a:r>
            <a:r>
              <a:rPr lang="en-US" sz="1200" kern="1200" baseline="0" dirty="0" err="1" smtClean="0">
                <a:solidFill>
                  <a:schemeClr val="tx1"/>
                </a:solidFill>
                <a:effectLst/>
                <a:latin typeface="+mn-lt"/>
                <a:ea typeface="+mn-ea"/>
                <a:cs typeface="+mn-cs"/>
              </a:rPr>
              <a:t>baz</a:t>
            </a:r>
            <a:r>
              <a:rPr lang="en-US" sz="1200" kern="1200" baseline="0" dirty="0" smtClean="0">
                <a:solidFill>
                  <a:schemeClr val="tx1"/>
                </a:solidFill>
                <a:effectLst/>
                <a:latin typeface="+mn-lt"/>
                <a:ea typeface="+mn-ea"/>
                <a:cs typeface="+mn-cs"/>
              </a:rPr>
              <a:t> does not exhausts or complete the Immanuel idea. Assyria will not only destroy Damascus and Samaria, providing salvation,  but will also sweep into Judah creating sense of doom, but still God is with them. The actuality of God’s presence waits for a much larger personage than the son of a prophet, but in the very son of God which Isaiah vision unfolds.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203803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 of Immanuel</a:t>
            </a:r>
            <a:r>
              <a:rPr lang="en-US" baseline="0" dirty="0" smtClean="0"/>
              <a:t> was two-fold: the birth of the child was to point to and to accompany the withdrawal of enemy forces. Many scholars have opted for a “double-fulfillment”. The first fulfillment was to occur during Ahaz’s time, and then applied later to Christ.</a:t>
            </a:r>
          </a:p>
          <a:p>
            <a:endParaRPr lang="en-US" baseline="0" dirty="0" smtClean="0"/>
          </a:p>
          <a:p>
            <a:r>
              <a:rPr lang="en-US" baseline="0" dirty="0" smtClean="0"/>
              <a:t>“So Ahaz’s sign must be rooted in its own time to have significance for that time, but it also just extend beyond that time and into a much more universal mode if its radical truth is to be any more than a virgin hope. (p. 211)</a:t>
            </a:r>
          </a:p>
          <a:p>
            <a:endParaRPr lang="en-US" baseline="0" dirty="0" smtClean="0"/>
          </a:p>
          <a:p>
            <a:r>
              <a:rPr lang="en-US" baseline="0" dirty="0" smtClean="0"/>
              <a:t>The disappearance of Syria/Ephraim was evidence that God was with them. But when Assyria appears was God still with them? </a:t>
            </a:r>
          </a:p>
          <a:p>
            <a:endParaRPr lang="en-US" baseline="0" dirty="0" smtClean="0"/>
          </a:p>
          <a:p>
            <a:r>
              <a:rPr lang="en-US" baseline="0" dirty="0" smtClean="0"/>
              <a:t>A child born in Ahaz’s time is not evidence that God is with us in all times. But if a child was born of a virgin conceived by God’s Spirit this would be a sign that God’s presence is with us all, for all time.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428781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ln w="0">
                  <a:solidFill>
                    <a:srgbClr val="002060"/>
                  </a:solidFill>
                </a:ln>
                <a:solidFill>
                  <a:schemeClr val="tx1"/>
                </a:solidFill>
                <a:effectLst>
                  <a:outerShdw blurRad="50800" dist="38100" dir="18900000" algn="bl" rotWithShape="0">
                    <a:schemeClr val="bg1"/>
                  </a:outerShdw>
                </a:effectLst>
                <a:latin typeface="+mn-lt"/>
                <a:ea typeface="+mn-ea"/>
                <a:cs typeface="+mn-cs"/>
              </a:rPr>
              <a:t>“The presence of a transcendent and holy God with us may well mean weal and woe together. To the extent that we are dependent upon Him, his presence results in blessing; but </a:t>
            </a:r>
            <a:r>
              <a:rPr lang="en-US" sz="1200" b="0" kern="1200" dirty="0" smtClean="0">
                <a:ln w="3175">
                  <a:solidFill>
                    <a:srgbClr val="002060"/>
                  </a:solidFill>
                </a:ln>
                <a:solidFill>
                  <a:schemeClr val="tx1"/>
                </a:solidFill>
                <a:effectLst>
                  <a:outerShdw blurRad="50800" dist="38100" dir="18900000" algn="bl" rotWithShape="0">
                    <a:schemeClr val="bg1"/>
                  </a:outerShdw>
                </a:effectLst>
                <a:latin typeface="+mn-lt"/>
                <a:ea typeface="+mn-ea"/>
                <a:cs typeface="+mn-cs"/>
              </a:rPr>
              <a:t>to the extent that we refuse to depend upon him, his presence is an embarrassment and a curse. Both realities are implicit in his presence” (Oswalt, p. 209)</a:t>
            </a:r>
            <a:endParaRPr lang="en-US" sz="1200" b="0" kern="1200" dirty="0" smtClean="0">
              <a:ln w="3175">
                <a:solidFill>
                  <a:srgbClr val="002060"/>
                </a:solidFill>
              </a:ln>
              <a:solidFill>
                <a:srgbClr val="FFFF00"/>
              </a:solidFill>
              <a:effectLst>
                <a:outerShdw blurRad="50800" dist="38100" dir="18900000" algn="bl" rotWithShape="0">
                  <a:schemeClr val="bg1"/>
                </a:outerShdw>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ln w="0">
                <a:solidFill>
                  <a:srgbClr val="002060"/>
                </a:solidFill>
              </a:ln>
              <a:solidFill>
                <a:srgbClr val="FFFF00"/>
              </a:solidFill>
              <a:effectLst>
                <a:outerShdw blurRad="50800" dist="38100" dir="18900000" algn="bl" rotWithShape="0">
                  <a:schemeClr val="bg1"/>
                </a:outerShdw>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2394874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 very similar sign with double implications. A message of hope and confidence but also a message of doom. The material of chapter 8 goes beyond that of chapter 7, the coming doom is within God’s purposes, and he will not five the devouring nations permission to run amok indefinitely. The concluding section (11-22) </a:t>
            </a:r>
            <a:r>
              <a:rPr lang="en-US" dirty="0" smtClean="0"/>
              <a:t>establishes a reflection upon all which has preceded,</a:t>
            </a:r>
            <a:r>
              <a:rPr lang="en-US" baseline="0" dirty="0" smtClean="0"/>
              <a:t> begin in chapter 7 and it prepares the way for the announcement of the description of the child and the kingdom that He will bring in chapter 9. </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4619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become part of the process of the signs that God was giving to the people.</a:t>
            </a:r>
          </a:p>
          <a:p>
            <a:endParaRPr lang="en-US" baseline="0" dirty="0" smtClean="0"/>
          </a:p>
          <a:p>
            <a:r>
              <a:rPr lang="en-US" baseline="0" dirty="0" smtClean="0"/>
              <a:t>He is instruction to take a large scroll… it is more like making a large banner or boaster with large letters to be proclaim the announcement of the birth of </a:t>
            </a:r>
            <a:r>
              <a:rPr lang="en-US" sz="1200" kern="1200" baseline="0" dirty="0" smtClean="0">
                <a:solidFill>
                  <a:schemeClr val="tx1"/>
                </a:solidFill>
                <a:effectLst/>
                <a:latin typeface="+mn-lt"/>
                <a:ea typeface="+mn-ea"/>
                <a:cs typeface="+mn-cs"/>
              </a:rPr>
              <a:t>Maher-</a:t>
            </a:r>
            <a:r>
              <a:rPr lang="en-US" sz="1200" kern="1200" baseline="0" dirty="0" err="1" smtClean="0">
                <a:solidFill>
                  <a:schemeClr val="tx1"/>
                </a:solidFill>
                <a:effectLst/>
                <a:latin typeface="+mn-lt"/>
                <a:ea typeface="+mn-ea"/>
                <a:cs typeface="+mn-cs"/>
              </a:rPr>
              <a:t>shalal</a:t>
            </a:r>
            <a:r>
              <a:rPr lang="en-US" sz="1200" kern="1200" baseline="0" dirty="0" smtClean="0">
                <a:solidFill>
                  <a:schemeClr val="tx1"/>
                </a:solidFill>
                <a:effectLst/>
                <a:latin typeface="+mn-lt"/>
                <a:ea typeface="+mn-ea"/>
                <a:cs typeface="+mn-cs"/>
              </a:rPr>
              <a:t>-hash-</a:t>
            </a:r>
            <a:r>
              <a:rPr lang="en-US" sz="1200" kern="1200" baseline="0" dirty="0" err="1" smtClean="0">
                <a:solidFill>
                  <a:schemeClr val="tx1"/>
                </a:solidFill>
                <a:effectLst/>
                <a:latin typeface="+mn-lt"/>
                <a:ea typeface="+mn-ea"/>
                <a:cs typeface="+mn-cs"/>
              </a:rPr>
              <a:t>baz</a:t>
            </a:r>
            <a:r>
              <a:rPr lang="en-US" sz="1200" kern="1200" baseline="0" dirty="0" smtClean="0">
                <a:solidFill>
                  <a:schemeClr val="tx1"/>
                </a:solidFill>
                <a:effectLst/>
                <a:latin typeface="+mn-lt"/>
                <a:ea typeface="+mn-ea"/>
                <a:cs typeface="+mn-cs"/>
              </a:rPr>
              <a:t> – speeding to the plunder, hurry to the spoil, but also an </a:t>
            </a:r>
            <a:r>
              <a:rPr lang="en-US" sz="1200" kern="1200" baseline="0" dirty="0" err="1" smtClean="0">
                <a:solidFill>
                  <a:schemeClr val="tx1"/>
                </a:solidFill>
                <a:effectLst/>
                <a:latin typeface="+mn-lt"/>
                <a:ea typeface="+mn-ea"/>
                <a:cs typeface="+mn-cs"/>
              </a:rPr>
              <a:t>annoucment</a:t>
            </a:r>
            <a:r>
              <a:rPr lang="en-US" sz="1200" kern="1200" baseline="0" dirty="0" smtClean="0">
                <a:solidFill>
                  <a:schemeClr val="tx1"/>
                </a:solidFill>
                <a:effectLst/>
                <a:latin typeface="+mn-lt"/>
                <a:ea typeface="+mn-ea"/>
                <a:cs typeface="+mn-cs"/>
              </a:rPr>
              <a:t> to the coming attack.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is believe that Uriah is the same high priest that King Ahaz had sent to Damascus to the design an altar fashioned after the one found there. King Ahaz then made offerings upon it to foreign gods. (2 Kings 16:10-16) So just as King Ahaz was forced to become party to the sign of Immanuel, Ahaz’s priest is made party to the sign of Maher-</a:t>
            </a:r>
            <a:r>
              <a:rPr lang="en-US" sz="1200" kern="1200" baseline="0" dirty="0" err="1" smtClean="0">
                <a:solidFill>
                  <a:schemeClr val="tx1"/>
                </a:solidFill>
                <a:effectLst/>
                <a:latin typeface="+mn-lt"/>
                <a:ea typeface="+mn-ea"/>
                <a:cs typeface="+mn-cs"/>
              </a:rPr>
              <a:t>shalal</a:t>
            </a:r>
            <a:r>
              <a:rPr lang="en-US" sz="1200" kern="1200" baseline="0" dirty="0" smtClean="0">
                <a:solidFill>
                  <a:schemeClr val="tx1"/>
                </a:solidFill>
                <a:effectLst/>
                <a:latin typeface="+mn-lt"/>
                <a:ea typeface="+mn-ea"/>
                <a:cs typeface="+mn-cs"/>
              </a:rPr>
              <a:t>-hash-</a:t>
            </a:r>
            <a:r>
              <a:rPr lang="en-US" sz="1200" kern="1200" baseline="0" dirty="0" err="1" smtClean="0">
                <a:solidFill>
                  <a:schemeClr val="tx1"/>
                </a:solidFill>
                <a:effectLst/>
                <a:latin typeface="+mn-lt"/>
                <a:ea typeface="+mn-ea"/>
                <a:cs typeface="+mn-cs"/>
              </a:rPr>
              <a:t>baz</a:t>
            </a:r>
            <a:r>
              <a:rPr lang="en-US" sz="1200" kern="1200" baseline="0" dirty="0" smtClean="0">
                <a:solidFill>
                  <a:schemeClr val="tx1"/>
                </a:solidFill>
                <a:effectLst/>
                <a:latin typeface="+mn-lt"/>
                <a:ea typeface="+mn-ea"/>
                <a:cs typeface="+mn-cs"/>
              </a:rPr>
              <a:t>. Men of public stature will be loudly know in advance concerning the Word of the Lord.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2616438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first make the banner or a billboard announcing the birth of the child signaling the coming deliverance and doom, and then conception of the child takes place. This called on an act of faith on the part of Isaiah similar to that which he was asking of his king and people.</a:t>
            </a:r>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235962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the holy seed shall be its stump.“ (Isa 6:13</a:t>
            </a:r>
            <a:r>
              <a:rPr lang="en-US" baseline="0" dirty="0" smtClean="0"/>
              <a:t>) - </a:t>
            </a:r>
            <a:r>
              <a:rPr lang="en-US" dirty="0" smtClean="0"/>
              <a:t>Bloom out of</a:t>
            </a:r>
            <a:r>
              <a:rPr lang="en-US" baseline="0" dirty="0" smtClean="0"/>
              <a:t> Doom.</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1413282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within three years </a:t>
            </a:r>
            <a:r>
              <a:rPr lang="en-US" sz="1200" kern="1200" dirty="0" smtClean="0">
                <a:solidFill>
                  <a:schemeClr val="tx1"/>
                </a:solidFill>
                <a:effectLst/>
                <a:latin typeface="+mn-lt"/>
                <a:ea typeface="+mn-ea"/>
                <a:cs typeface="+mn-cs"/>
              </a:rPr>
              <a:t>when Immanuel / Maher-</a:t>
            </a:r>
            <a:r>
              <a:rPr lang="en-US" sz="1200" kern="1200" dirty="0" err="1" smtClean="0">
                <a:solidFill>
                  <a:schemeClr val="tx1"/>
                </a:solidFill>
                <a:effectLst/>
                <a:latin typeface="+mn-lt"/>
                <a:ea typeface="+mn-ea"/>
                <a:cs typeface="+mn-cs"/>
              </a:rPr>
              <a:t>shalal</a:t>
            </a:r>
            <a:r>
              <a:rPr lang="en-US" sz="1200" kern="1200" dirty="0" smtClean="0">
                <a:solidFill>
                  <a:schemeClr val="tx1"/>
                </a:solidFill>
                <a:effectLst/>
                <a:latin typeface="+mn-lt"/>
                <a:ea typeface="+mn-ea"/>
                <a:cs typeface="+mn-cs"/>
              </a:rPr>
              <a:t>-hash-</a:t>
            </a:r>
            <a:r>
              <a:rPr lang="en-US" sz="1200" kern="1200" dirty="0" err="1" smtClean="0">
                <a:solidFill>
                  <a:schemeClr val="tx1"/>
                </a:solidFill>
                <a:effectLst/>
                <a:latin typeface="+mn-lt"/>
                <a:ea typeface="+mn-ea"/>
                <a:cs typeface="+mn-cs"/>
              </a:rPr>
              <a:t>baz</a:t>
            </a:r>
            <a:r>
              <a:rPr lang="en-US" sz="1200" kern="1200" dirty="0" smtClean="0">
                <a:solidFill>
                  <a:schemeClr val="tx1"/>
                </a:solidFill>
                <a:effectLst/>
                <a:latin typeface="+mn-lt"/>
                <a:ea typeface="+mn-ea"/>
                <a:cs typeface="+mn-cs"/>
              </a:rPr>
              <a:t> became of age, to know the right from wrong, Assyria invades Syria and Ephraim and defeats them.</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Judah’s enemies are destroyed, the line of David is preserved, and God can be trusted. Within a short time after the birth of the child these events will take place. And it is with the king of Assyria is with whom Ahaz has entered into the alliance with who fulfills the announcement. “</a:t>
            </a:r>
            <a:r>
              <a:rPr lang="en-US" sz="1200" kern="1200" dirty="0" smtClean="0">
                <a:solidFill>
                  <a:schemeClr val="tx1"/>
                </a:solidFill>
                <a:effectLst/>
                <a:latin typeface="+mn-lt"/>
                <a:ea typeface="+mn-ea"/>
                <a:cs typeface="+mn-cs"/>
              </a:rPr>
              <a:t>So the king of Assyria listened to him; and the king of Assyria went up against Damascus and captured it, and carried the people of it away into exile to </a:t>
            </a:r>
            <a:r>
              <a:rPr lang="en-US" sz="1200" kern="1200" dirty="0" err="1" smtClean="0">
                <a:solidFill>
                  <a:schemeClr val="tx1"/>
                </a:solidFill>
                <a:effectLst/>
                <a:latin typeface="+mn-lt"/>
                <a:ea typeface="+mn-ea"/>
                <a:cs typeface="+mn-cs"/>
              </a:rPr>
              <a:t>Kir</a:t>
            </a:r>
            <a:r>
              <a:rPr lang="en-US" sz="1200" kern="1200" dirty="0" smtClean="0">
                <a:solidFill>
                  <a:schemeClr val="tx1"/>
                </a:solidFill>
                <a:effectLst/>
                <a:latin typeface="+mn-lt"/>
                <a:ea typeface="+mn-ea"/>
                <a:cs typeface="+mn-cs"/>
              </a:rPr>
              <a:t>, and put </a:t>
            </a:r>
            <a:r>
              <a:rPr lang="en-US" sz="1200" kern="1200" dirty="0" err="1" smtClean="0">
                <a:solidFill>
                  <a:schemeClr val="tx1"/>
                </a:solidFill>
                <a:effectLst/>
                <a:latin typeface="+mn-lt"/>
                <a:ea typeface="+mn-ea"/>
                <a:cs typeface="+mn-cs"/>
              </a:rPr>
              <a:t>Rezin</a:t>
            </a:r>
            <a:r>
              <a:rPr lang="en-US" sz="1200" kern="1200" dirty="0" smtClean="0">
                <a:solidFill>
                  <a:schemeClr val="tx1"/>
                </a:solidFill>
                <a:effectLst/>
                <a:latin typeface="+mn-lt"/>
                <a:ea typeface="+mn-ea"/>
                <a:cs typeface="+mn-cs"/>
              </a:rPr>
              <a:t> to death” (2 Kings 16:9)</a:t>
            </a:r>
            <a:r>
              <a:rPr lang="en-US" sz="1200" kern="1200" baseline="0" dirty="0" smtClean="0">
                <a:solidFill>
                  <a:schemeClr val="tx1"/>
                </a:solidFill>
                <a:effectLst/>
                <a:latin typeface="+mn-lt"/>
                <a:ea typeface="+mn-ea"/>
                <a:cs typeface="+mn-cs"/>
              </a:rPr>
              <a:t> It is believed this occurred in the year 732 BC. </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1707278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But</a:t>
            </a:r>
            <a:r>
              <a:rPr lang="en-US" sz="1200" kern="1200" dirty="0" smtClean="0">
                <a:solidFill>
                  <a:schemeClr val="tx1"/>
                </a:solidFill>
                <a:effectLst/>
                <a:latin typeface="+mn-lt"/>
                <a:ea typeface="+mn-ea"/>
                <a:cs typeface="+mn-cs"/>
              </a:rPr>
              <a:t>, the king of Assyria does not stop in Ephraim, he continues on into Judah with devastating effect on the cities and the country,</a:t>
            </a:r>
            <a:r>
              <a:rPr lang="en-US" sz="1200" kern="1200" baseline="0" dirty="0" smtClean="0">
                <a:solidFill>
                  <a:schemeClr val="tx1"/>
                </a:solidFill>
                <a:effectLst/>
                <a:latin typeface="+mn-lt"/>
                <a:ea typeface="+mn-ea"/>
                <a:cs typeface="+mn-cs"/>
              </a:rPr>
              <a:t> like a flood.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a:t>
            </a:r>
            <a:r>
              <a:rPr lang="en-US" sz="1200" kern="1200" dirty="0" err="1" smtClean="0">
                <a:solidFill>
                  <a:schemeClr val="tx1"/>
                </a:solidFill>
                <a:effectLst/>
                <a:latin typeface="+mn-lt"/>
                <a:ea typeface="+mn-ea"/>
                <a:cs typeface="+mn-cs"/>
              </a:rPr>
              <a:t>Tilgath-pilneser</a:t>
            </a:r>
            <a:r>
              <a:rPr lang="en-US" sz="1200" kern="1200" dirty="0" smtClean="0">
                <a:solidFill>
                  <a:schemeClr val="tx1"/>
                </a:solidFill>
                <a:effectLst/>
                <a:latin typeface="+mn-lt"/>
                <a:ea typeface="+mn-ea"/>
                <a:cs typeface="+mn-cs"/>
              </a:rPr>
              <a:t> king of Assyria came against him and afflicted him instead of strengthening him. Although Ahaz took a portion out of the house of the LORD and out of the palace of the king and of the princes, and gave it to the king of Assyria, it did not help him” (2 Chronicles 28:20-21).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same sign which</a:t>
            </a:r>
            <a:r>
              <a:rPr lang="en-US" sz="1200" kern="1200" baseline="0" dirty="0" smtClean="0">
                <a:solidFill>
                  <a:schemeClr val="tx1"/>
                </a:solidFill>
                <a:effectLst/>
                <a:latin typeface="+mn-lt"/>
                <a:ea typeface="+mn-ea"/>
                <a:cs typeface="+mn-cs"/>
              </a:rPr>
              <a:t> is a testimony to God’s faithfulness is also a word of destruction to those who will not believe. God’s presence does not mean automatic blessings to his people despite their unbelief… So Judah, delighting over the looting and plundering of her enemies, now learns to her horror that “quick to the spoil” applies to her as well.” (Oswalt, p. 224)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3969715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seemed to considered the help of their God as an ineffective as a little stream, compared to the mighty nations of the world seems like the Euphrates.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may well be that the Judeans were congratulating themselves over Ahaz’s diplomatic coup in allying himself with the king of Assyria. It is not God who has delivered them, but their own wisdom. To all of this Isaiah says the celebration is too early.</a:t>
            </a:r>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200412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Therefore, behold…” is the message formula introducing the announcement section of judgment speech. God is about to act. It is the L</a:t>
            </a:r>
            <a:r>
              <a:rPr lang="en-US" sz="1100" baseline="0" dirty="0" smtClean="0"/>
              <a:t>ord</a:t>
            </a:r>
            <a:r>
              <a:rPr lang="en-US" baseline="0" dirty="0" smtClean="0"/>
              <a:t>, Adonai, the Sovereign One who brings judgment.</a:t>
            </a:r>
          </a:p>
          <a:p>
            <a:r>
              <a:rPr lang="en-US" baseline="0" dirty="0" smtClean="0"/>
              <a:t> </a:t>
            </a:r>
          </a:p>
          <a:p>
            <a:r>
              <a:rPr lang="en-US" baseline="0" dirty="0" smtClean="0"/>
              <a:t>“the River” – Euphrates by which the Assyria crossed, a mighty river compared to anything the Israelites had seen.</a:t>
            </a:r>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4063533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Floods can be very destructive, but this flood will not destroy Judah completely. It will stop short of total destruction, annihilation or extermination. </a:t>
            </a:r>
          </a:p>
          <a:p>
            <a:endParaRPr lang="en-US" baseline="0" dirty="0" smtClean="0"/>
          </a:p>
          <a:p>
            <a:r>
              <a:rPr lang="en-US" baseline="0" dirty="0" smtClean="0"/>
              <a:t>Isaiah them changes metaphors and relates their experience from a flood to a bird, a bird of prey. He is stressing the spreading out of an army, boots on the ground. The land which the bird spreads it wings is Immanuel’s land. The flood only reaches to the neck, but now further, and the bird has the prey in its grasps but will not carry off the lamb. Why? Because Judah is so wise and powerful? No! What can stop the flood? A mighty fortress? No! Immanuel will put an end to it, who is pictured here as a helpless little child. It is the trickling waters of </a:t>
            </a:r>
            <a:r>
              <a:rPr lang="en-US" baseline="0" dirty="0" err="1" smtClean="0"/>
              <a:t>Shiloah</a:t>
            </a:r>
            <a:r>
              <a:rPr lang="en-US" baseline="0" dirty="0" smtClean="0"/>
              <a:t> which that the Judeans rejected as being of no use.</a:t>
            </a:r>
          </a:p>
          <a:p>
            <a:endParaRPr lang="en-US" baseline="0" dirty="0" smtClean="0"/>
          </a:p>
          <a:p>
            <a:r>
              <a:rPr lang="en-US" baseline="0" dirty="0" smtClean="0"/>
              <a:t>Immanuel is the owner of the land which is threatened and the Assyria have taken up lodging. This cannot simply be Isaiah son. It could only be the Messiah, he is the mighty fortress who is our God. Isaiah plunges deeper and deeper into the implications of the sign “God </a:t>
            </a:r>
            <a:r>
              <a:rPr lang="en-US" u="sng" baseline="0" dirty="0" smtClean="0"/>
              <a:t>is</a:t>
            </a:r>
            <a:r>
              <a:rPr lang="en-US" baseline="0" dirty="0" smtClean="0"/>
              <a:t> with us”, and, best of all “</a:t>
            </a:r>
            <a:r>
              <a:rPr lang="en-US" u="sng" baseline="0" dirty="0" smtClean="0"/>
              <a:t>will be</a:t>
            </a:r>
            <a:r>
              <a:rPr lang="en-US" u="none" baseline="0" dirty="0" smtClean="0"/>
              <a:t> </a:t>
            </a:r>
            <a:r>
              <a:rPr lang="en-US" baseline="0" dirty="0" smtClean="0"/>
              <a:t>with us”, not merely in the events of history or in the events of our life, but somehow as a person. </a:t>
            </a:r>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3330115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 series of commands to the nations to prepare for war against God’s people and their God. But their plans will fail, it will not stand, for God is with us. It does not mean that the sins of God’s people will not go unpunished or God will not at times use a heavy hand of disciple against God’s his servants. But it does mean that judgment and destruction is not the final word. It is judgment unto salvation when God is with us. </a:t>
            </a:r>
          </a:p>
          <a:p>
            <a:endParaRPr lang="en-US" baseline="0" dirty="0" smtClean="0"/>
          </a:p>
          <a:p>
            <a:r>
              <a:rPr lang="en-US" baseline="0" dirty="0" smtClean="0"/>
              <a:t>“it shall not stand” – the segment 7:1 – 8:10 ends with where it began. The nations counsel against the LORD’s anointed but He only laughs (Psalm 2).</a:t>
            </a:r>
          </a:p>
          <a:p>
            <a:endParaRPr lang="en-US" baseline="0" dirty="0" smtClean="0"/>
          </a:p>
          <a:p>
            <a:r>
              <a:rPr lang="en-US" baseline="0" dirty="0" smtClean="0"/>
              <a:t>Man strives to enter God’s world and fails, but it is God who is the One who enters our world, through a little helpless child, it is a Lamb that will defeat them.</a:t>
            </a:r>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581673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360275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establishes a reflection upon all which has preceded,</a:t>
            </a:r>
            <a:r>
              <a:rPr lang="en-US" baseline="0" dirty="0" smtClean="0"/>
              <a:t> begin in chapter 7. It prepares the way for the announcement of the description of the child and the kingdom that He will bring in chapter 9. This is no ordinary child.</a:t>
            </a:r>
          </a:p>
          <a:p>
            <a:endParaRPr lang="en-US" baseline="0" dirty="0" smtClean="0"/>
          </a:p>
          <a:p>
            <a:r>
              <a:rPr lang="en-US" baseline="0" dirty="0" smtClean="0"/>
              <a:t>“It makes plain the central theme of the segment: “In what, or in whom, shall we trust?” One possibility when faced with potential calamities or disasters, is to forget God’s sovereignty and proceed accordingly, but to do so is to invite the calamity of more profound nature, for God is the one fact we dare not overlook. It is sheer foolishness (our way) , when he has made his way clear to resort to some other means to find a path out of darkness. These other means that man devises can only make the darkness, and our anguish, more intense, for they lead away from him who is the Light. Nevertheless, God will not be defeated. He will shed his light upon his people, it is typical of his grace that the location of that light will be in the part of the land which first felt the hand of his wrath, namely Galilee.” (Oswalt, p. 231-232)</a:t>
            </a:r>
          </a:p>
          <a:p>
            <a:endParaRPr lang="en-US" baseline="0" dirty="0" smtClean="0"/>
          </a:p>
          <a:p>
            <a:r>
              <a:rPr lang="en-US" dirty="0" smtClean="0"/>
              <a:t>Man,</a:t>
            </a:r>
            <a:r>
              <a:rPr lang="en-US" baseline="0" dirty="0" smtClean="0"/>
              <a:t> when faced with political, social, and military upheavals focus upon various human conspiracies as the source of his troubles of which he gives primary attention. While they forget God as the source, people resort to magical and mystical means of divination and to learn the future and find guidance. </a:t>
            </a:r>
          </a:p>
          <a:p>
            <a:endParaRPr lang="en-US" baseline="0" dirty="0" smtClean="0"/>
          </a:p>
          <a:p>
            <a:r>
              <a:rPr lang="en-US" baseline="0" dirty="0" smtClean="0"/>
              <a:t>Isaiah’s response is that given God’s terrifying holiness, his written revelation, and his desires to give his people light, dependence upon anything other than him is sheer insanity. </a:t>
            </a:r>
          </a:p>
          <a:p>
            <a:endParaRPr lang="en-US" baseline="0" dirty="0" smtClean="0"/>
          </a:p>
          <a:p>
            <a:r>
              <a:rPr lang="en-US" baseline="0" dirty="0" smtClean="0"/>
              <a:t>Many, if not most commentators miss the thematic and theological unity of this section, because of the abrupt and indirect transition. This may be because that the material was not all composed at the same time. The speech is the result of a intense spiritual experience of the prophet.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757057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1925010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62381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7-12 gives us an historical example of distrust in the LORD. King Ahaz is given an opportunity to trust in the Lord but refuses to listen, a fulfillment of 6:9-10. The LORD offers him a sign, evidence that the LORD can be trusted. But He refuses to accept the sign. He refuses to trust in the LORD and His word. He instead decides to trust in Assyria and their many gods. Ahaz seeks the help of Tiglath-Pileser king of Assyria, but receives no help, but more trouble. He gets rid of one problem and gets a bigger one in return. The LORD now makes an appearance, prophesied in the sign of Immanuel, “God with us” promised judgment and destruction is upon them when the LORD appears in the form of an invading army. Total destruction is averted at that time, but God will be back.</a:t>
            </a:r>
          </a:p>
          <a:p>
            <a:endParaRPr lang="en-US" baseline="0" dirty="0" smtClean="0"/>
          </a:p>
          <a:p>
            <a:r>
              <a:rPr lang="en-US" baseline="0" dirty="0" smtClean="0"/>
              <a:t>On the other end we have another historical example, one of trusted in the LORD. King Hezekiah is faced with the same problem, an invading army, the Assyrian have invaded and surrounded him and the nation, with no hope of escape or deliverance. Hezekiah seeks the LORD for help and trusts in the Him and is saved, from destruction and death. The invading army is miraculously destroyed by the LORD Himself. Ahaz trusts Assyria and Israel is destroyed. Hezekiah trusts the LORD and Assyria is destroyed.</a:t>
            </a:r>
          </a:p>
          <a:p>
            <a:endParaRPr lang="en-US" baseline="0" dirty="0" smtClean="0"/>
          </a:p>
          <a:p>
            <a:r>
              <a:rPr lang="en-US" baseline="0" dirty="0" smtClean="0"/>
              <a:t>Between the two segments is a section whose theme is the God of Israel is the Lord of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4283460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1901290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Hope shines out of darkness.</a:t>
            </a:r>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3100417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the Lord and</a:t>
            </a:r>
            <a:r>
              <a:rPr lang="en-US" baseline="0" dirty="0" smtClean="0"/>
              <a:t> believe His signs/evidence that His Word is true, and you will be established on the earth. Distrust the LORD and refuse the evidence and perish from the earth.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if the first fruit is holy, the lump is also holy; and if the root is holy, so are the branches. And if some of the branches were broken off, and you, being a wild olive tree, were grafted in among them, and with them became a partaker of the root and fatness of the olive tree, do not boast against the branches. But if you do boast, remember that you do not support the root, but the root supports you.  You will say then, "Branches were broken off that I might be grafted in." Well said. Because of unbelief they were broken off, and you stand by faith.” (Romans 11:16-20)</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359049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gives several signs</a:t>
            </a:r>
            <a:r>
              <a:rPr lang="en-US" baseline="0" dirty="0" smtClean="0"/>
              <a:t> or evidence in the form of children names that He can be trusted.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130468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three of these children are children of Isaiah, [Actually there are only two children, Immanuel and </a:t>
            </a:r>
            <a:r>
              <a:rPr lang="en-US" baseline="0" dirty="0" err="1" smtClean="0"/>
              <a:t>Marher</a:t>
            </a:r>
            <a:r>
              <a:rPr lang="en-US" baseline="0" dirty="0" smtClean="0"/>
              <a:t>-</a:t>
            </a:r>
            <a:r>
              <a:rPr lang="en-US" baseline="0" dirty="0" err="1" smtClean="0"/>
              <a:t>shalal</a:t>
            </a:r>
            <a:r>
              <a:rPr lang="en-US" baseline="0" dirty="0" smtClean="0"/>
              <a:t>-hash-</a:t>
            </a:r>
            <a:r>
              <a:rPr lang="en-US" baseline="0" dirty="0" err="1" smtClean="0"/>
              <a:t>baz</a:t>
            </a:r>
            <a:r>
              <a:rPr lang="en-US" baseline="0" dirty="0" smtClean="0"/>
              <a:t> are one in the same, same child, by different name]. The use of these children names is which ties the segments together, Shear-</a:t>
            </a:r>
            <a:r>
              <a:rPr lang="en-US" baseline="0" dirty="0" err="1" smtClean="0"/>
              <a:t>jashub</a:t>
            </a:r>
            <a:r>
              <a:rPr lang="en-US" baseline="0" dirty="0" smtClean="0"/>
              <a:t> (7:3) Immanuel (7:14; 8:8) Maher-</a:t>
            </a:r>
            <a:r>
              <a:rPr lang="en-US" baseline="0" dirty="0" err="1" smtClean="0"/>
              <a:t>shalal</a:t>
            </a:r>
            <a:r>
              <a:rPr lang="en-US" baseline="0" dirty="0" smtClean="0"/>
              <a:t>-hash-</a:t>
            </a:r>
            <a:r>
              <a:rPr lang="en-US" baseline="0" dirty="0" err="1" smtClean="0"/>
              <a:t>baz</a:t>
            </a:r>
            <a:r>
              <a:rPr lang="en-US" baseline="0" dirty="0" smtClean="0"/>
              <a:t> (8:3) and the royal child in 9:5. “Over the machinations of the nations stands a group of children, helpless, and innocent. Yet in their innocence is a power which causes Isaiah to believe that right and justice are the great issues, not force and trickery. In light of this the thought moves from the folly distrust (7-8:22) to the reason to trust (8:23-9:6); strength is weakness; weakness is strength.</a:t>
            </a:r>
            <a:endParaRPr lang="en-US" dirty="0" smtClean="0"/>
          </a:p>
          <a:p>
            <a:endParaRPr lang="en-US" dirty="0" smtClean="0"/>
          </a:p>
          <a:p>
            <a:r>
              <a:rPr lang="en-US" dirty="0" smtClean="0"/>
              <a:t>Shear-</a:t>
            </a:r>
            <a:r>
              <a:rPr lang="en-US" dirty="0" err="1" smtClean="0"/>
              <a:t>jashub</a:t>
            </a:r>
            <a:r>
              <a:rPr lang="en-US" baseline="0" dirty="0" smtClean="0"/>
              <a:t> – “a remnant shall return”; “a small number” – the name has a positive and negative sign to Kind Ahaz. It also meant “only a remnant”, not total annihilation. </a:t>
            </a:r>
          </a:p>
          <a:p>
            <a:endParaRPr lang="en-US" baseline="0" dirty="0" smtClean="0"/>
          </a:p>
          <a:p>
            <a:r>
              <a:rPr lang="en-US" baseline="0" dirty="0" smtClean="0"/>
              <a:t>Immanuel – “God with us” – can be used in a positive and negative way. The ten plagues of Egypt were used as a sign of God’s presence, a sign to the Egyptians of His judgement and a sign to Israel of her deliverance. Immanuel is positive in that it points to the </a:t>
            </a:r>
            <a:r>
              <a:rPr lang="en-US" baseline="0" dirty="0" err="1" smtClean="0"/>
              <a:t>delieverance</a:t>
            </a:r>
            <a:r>
              <a:rPr lang="en-US" baseline="0" dirty="0" smtClean="0"/>
              <a:t> from Syria and Israel, but it is also negative in that it shows that what overwhelms Judah’s enemies her well.</a:t>
            </a:r>
          </a:p>
          <a:p>
            <a:endParaRPr lang="en-US" baseline="0" dirty="0" smtClean="0"/>
          </a:p>
          <a:p>
            <a:r>
              <a:rPr lang="en-US" baseline="0" dirty="0" smtClean="0"/>
              <a:t>Maher-</a:t>
            </a:r>
            <a:r>
              <a:rPr lang="en-US" baseline="0" dirty="0" err="1" smtClean="0"/>
              <a:t>shalal</a:t>
            </a:r>
            <a:r>
              <a:rPr lang="en-US" baseline="0" dirty="0" smtClean="0"/>
              <a:t>-hash-</a:t>
            </a:r>
            <a:r>
              <a:rPr lang="en-US" baseline="0" dirty="0" err="1" smtClean="0"/>
              <a:t>baz</a:t>
            </a:r>
            <a:r>
              <a:rPr lang="en-US" baseline="0" dirty="0" smtClean="0"/>
              <a:t> – “quick to the spoil” – speaks of the swiftness of the judgment.</a:t>
            </a:r>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355281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occasion is the </a:t>
            </a:r>
            <a:r>
              <a:rPr lang="en-US" baseline="0" dirty="0" err="1" smtClean="0"/>
              <a:t>Syro-Ephraimate</a:t>
            </a:r>
            <a:r>
              <a:rPr lang="en-US" baseline="0" dirty="0" smtClean="0"/>
              <a:t> threat.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164911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childTnLst>
                          </p:cTn>
                        </p:par>
                        <p:par>
                          <p:cTn id="14" fill="hold">
                            <p:stCondLst>
                              <p:cond delay="3500"/>
                            </p:stCondLst>
                            <p:childTnLst>
                              <p:par>
                                <p:cTn id="15" presetID="10"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10" presetClass="entr" presetSubtype="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07734"/>
            <a:ext cx="9143999" cy="3016210"/>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Children,</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Signs of God’s Presence</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 – 9:6</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5" name="Picture 4"/>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84801" y="4042064"/>
            <a:ext cx="2683733" cy="2634580"/>
          </a:xfrm>
          <a:prstGeom prst="rect">
            <a:avLst/>
          </a:prstGeom>
          <a:effectLst>
            <a:softEdge rad="241300"/>
          </a:effectLst>
        </p:spPr>
      </p:pic>
    </p:spTree>
    <p:extLst>
      <p:ext uri="{BB962C8B-B14F-4D97-AF65-F5344CB8AC3E}">
        <p14:creationId xmlns:p14="http://schemas.microsoft.com/office/powerpoint/2010/main" val="37809262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8292" y="4898578"/>
            <a:ext cx="91439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8:1-10</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“quick to the spoil”</a:t>
            </a:r>
          </a:p>
        </p:txBody>
      </p:sp>
      <p:sp>
        <p:nvSpPr>
          <p:cNvPr id="14" name="Rectangle 13"/>
          <p:cNvSpPr/>
          <p:nvPr/>
        </p:nvSpPr>
        <p:spPr>
          <a:xfrm>
            <a:off x="-9145" y="3040028"/>
            <a:ext cx="9143999" cy="1723549"/>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7:10-25</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“God with us”</a:t>
            </a:r>
          </a:p>
        </p:txBody>
      </p:sp>
      <p:sp>
        <p:nvSpPr>
          <p:cNvPr id="15" name="Rectangle 14"/>
          <p:cNvSpPr/>
          <p:nvPr/>
        </p:nvSpPr>
        <p:spPr>
          <a:xfrm>
            <a:off x="18292" y="1150702"/>
            <a:ext cx="9153145"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Shear-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7:1-9</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“a remnant shall return”</a:t>
            </a:r>
          </a:p>
        </p:txBody>
      </p:sp>
    </p:spTree>
    <p:extLst>
      <p:ext uri="{BB962C8B-B14F-4D97-AF65-F5344CB8AC3E}">
        <p14:creationId xmlns:p14="http://schemas.microsoft.com/office/powerpoint/2010/main" val="3560215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440761"/>
            <a:ext cx="9143999" cy="3862596"/>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Will You Believe?</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“Shear-</a:t>
            </a:r>
            <a:r>
              <a:rPr lang="en-US" sz="6000" b="1" dirty="0" err="1" smtClean="0">
                <a:ln w="19050">
                  <a:solidFill>
                    <a:srgbClr val="002060"/>
                  </a:solidFill>
                  <a:prstDash val="solid"/>
                </a:ln>
                <a:solidFill>
                  <a:srgbClr val="FFFF00"/>
                </a:solidFill>
                <a:effectLst>
                  <a:outerShdw blurRad="12700" dist="50800" dir="2700000" algn="tl" rotWithShape="0">
                    <a:schemeClr val="tx1"/>
                  </a:outerShdw>
                </a:effectLst>
              </a:rPr>
              <a:t>jashub</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t>
            </a:r>
          </a:p>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 remnant will return”</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 – 9</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9145" y="5374280"/>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Occasion</a:t>
            </a:r>
          </a:p>
        </p:txBody>
      </p:sp>
    </p:spTree>
    <p:extLst>
      <p:ext uri="{BB962C8B-B14F-4D97-AF65-F5344CB8AC3E}">
        <p14:creationId xmlns:p14="http://schemas.microsoft.com/office/powerpoint/2010/main" val="3285657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was told to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house of David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saying,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‘Syria's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forces are deployed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Ephraim. So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his heart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heart of his people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were moved as the trees of the woods are moved with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wind.”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7701645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22682"/>
          <a:stretch/>
        </p:blipFill>
        <p:spPr>
          <a:xfrm>
            <a:off x="1767693" y="1155218"/>
            <a:ext cx="5850948" cy="5397982"/>
          </a:xfrm>
          <a:prstGeom prst="rect">
            <a:avLst/>
          </a:prstGeom>
          <a:effectLst>
            <a:softEdge rad="38100"/>
          </a:effectLst>
        </p:spPr>
      </p:pic>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cxnSp>
        <p:nvCxnSpPr>
          <p:cNvPr id="12" name="Straight Arrow Connector 11"/>
          <p:cNvCxnSpPr/>
          <p:nvPr/>
        </p:nvCxnSpPr>
        <p:spPr>
          <a:xfrm flipH="1">
            <a:off x="4159045" y="2340077"/>
            <a:ext cx="1209368" cy="609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991897" y="3618271"/>
            <a:ext cx="39329" cy="84557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159045" y="1539697"/>
            <a:ext cx="2596061" cy="2924148"/>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13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said to Isaiah, "Go out now to meet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Ahaz</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and Shear-</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your son…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say to him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'Take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heed, and be quiet; do not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fear" –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(7:3-4)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9616293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4614"/>
            <a:ext cx="8852512" cy="5755422"/>
          </a:xfrm>
          <a:prstGeom prst="rect">
            <a:avLst/>
          </a:prstGeom>
          <a:noFill/>
          <a:effectLst>
            <a:softEdge rad="127000"/>
          </a:effectLst>
        </p:spPr>
        <p:txBody>
          <a:bodyPr wrap="square" lIns="91440" tIns="45720" rIns="91440" bIns="45720">
            <a:spAutoFit/>
          </a:bodyPr>
          <a:lstStyle/>
          <a:p>
            <a:pPr algn="just"/>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“Why </a:t>
            </a:r>
            <a:r>
              <a:rPr lang="en-US" sz="4550" b="1" dirty="0">
                <a:ln w="19050">
                  <a:solidFill>
                    <a:srgbClr val="002060"/>
                  </a:solidFill>
                  <a:prstDash val="solid"/>
                </a:ln>
                <a:solidFill>
                  <a:schemeClr val="bg1"/>
                </a:solidFill>
                <a:effectLst>
                  <a:outerShdw blurRad="12700" dist="50800" dir="2700000" algn="tl" rotWithShape="0">
                    <a:schemeClr val="tx1"/>
                  </a:outerShdw>
                </a:effectLst>
              </a:rPr>
              <a:t>do the nations </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rage, and </a:t>
            </a:r>
            <a:r>
              <a:rPr lang="en-US" sz="4550" b="1" dirty="0">
                <a:ln w="19050">
                  <a:solidFill>
                    <a:srgbClr val="002060"/>
                  </a:solidFill>
                  <a:prstDash val="solid"/>
                </a:ln>
                <a:solidFill>
                  <a:schemeClr val="bg1"/>
                </a:solidFill>
                <a:effectLst>
                  <a:outerShdw blurRad="12700" dist="50800" dir="2700000" algn="tl" rotWithShape="0">
                    <a:schemeClr val="tx1"/>
                  </a:outerShdw>
                </a:effectLst>
              </a:rPr>
              <a:t>the people plot a vain thing? </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550" b="1" dirty="0">
                <a:ln w="19050">
                  <a:solidFill>
                    <a:srgbClr val="002060"/>
                  </a:solidFill>
                  <a:prstDash val="solid"/>
                </a:ln>
                <a:solidFill>
                  <a:schemeClr val="bg1"/>
                </a:solidFill>
                <a:effectLst>
                  <a:outerShdw blurRad="12700" dist="50800" dir="2700000" algn="tl" rotWithShape="0">
                    <a:schemeClr val="tx1"/>
                  </a:outerShdw>
                </a:effectLst>
              </a:rPr>
              <a:t>kings of the earth set </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themselves, and </a:t>
            </a:r>
            <a:r>
              <a:rPr lang="en-US" sz="4550" b="1" dirty="0">
                <a:ln w="19050">
                  <a:solidFill>
                    <a:srgbClr val="002060"/>
                  </a:solidFill>
                  <a:prstDash val="solid"/>
                </a:ln>
                <a:solidFill>
                  <a:schemeClr val="bg1"/>
                </a:solidFill>
                <a:effectLst>
                  <a:outerShdw blurRad="12700" dist="50800" dir="2700000" algn="tl" rotWithShape="0">
                    <a:schemeClr val="tx1"/>
                  </a:outerShdw>
                </a:effectLst>
              </a:rPr>
              <a:t>the rulers take counsel </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together, against </a:t>
            </a:r>
            <a:r>
              <a:rPr lang="en-US" sz="4550" b="1" dirty="0">
                <a:ln w="19050">
                  <a:solidFill>
                    <a:srgbClr val="002060"/>
                  </a:solidFill>
                  <a:prstDash val="solid"/>
                </a:ln>
                <a:solidFill>
                  <a:srgbClr val="FFFF00"/>
                </a:solidFill>
                <a:effectLst>
                  <a:outerShdw blurRad="12700" dist="50800" dir="2700000" algn="tl" rotWithShape="0">
                    <a:schemeClr val="tx1"/>
                  </a:outerShdw>
                </a:effectLst>
              </a:rPr>
              <a:t>the L</a:t>
            </a:r>
            <a:r>
              <a:rPr lang="en-US" sz="4000" b="1" dirty="0">
                <a:ln w="19050">
                  <a:solidFill>
                    <a:srgbClr val="002060"/>
                  </a:solidFill>
                  <a:prstDash val="solid"/>
                </a:ln>
                <a:solidFill>
                  <a:srgbClr val="FFFF00"/>
                </a:solidFill>
                <a:effectLst>
                  <a:outerShdw blurRad="12700" dist="50800" dir="2700000" algn="tl" rotWithShape="0">
                    <a:schemeClr val="tx1"/>
                  </a:outerShdw>
                </a:effectLst>
              </a:rPr>
              <a:t>ORD</a:t>
            </a:r>
            <a:r>
              <a:rPr lang="en-US" sz="4550" b="1" dirty="0">
                <a:ln w="19050">
                  <a:solidFill>
                    <a:srgbClr val="002060"/>
                  </a:solidFill>
                  <a:prstDash val="solid"/>
                </a:ln>
                <a:solidFill>
                  <a:srgbClr val="FFFF00"/>
                </a:solidFill>
                <a:effectLst>
                  <a:outerShdw blurRad="12700" dist="50800" dir="2700000" algn="tl" rotWithShape="0">
                    <a:schemeClr val="tx1"/>
                  </a:outerShdw>
                </a:effectLst>
              </a:rPr>
              <a:t> </a:t>
            </a:r>
            <a:r>
              <a:rPr lang="en-US" sz="4550" b="1" dirty="0">
                <a:ln w="19050">
                  <a:solidFill>
                    <a:srgbClr val="002060"/>
                  </a:solidFill>
                  <a:prstDash val="solid"/>
                </a:ln>
                <a:solidFill>
                  <a:schemeClr val="bg1"/>
                </a:solidFill>
                <a:effectLst>
                  <a:outerShdw blurRad="12700" dist="50800" dir="2700000" algn="tl" rotWithShape="0">
                    <a:schemeClr val="tx1"/>
                  </a:outerShdw>
                </a:effectLst>
              </a:rPr>
              <a:t>and against </a:t>
            </a:r>
            <a:r>
              <a:rPr lang="en-US" sz="4550" b="1" dirty="0">
                <a:ln w="19050">
                  <a:solidFill>
                    <a:srgbClr val="002060"/>
                  </a:solidFill>
                  <a:prstDash val="solid"/>
                </a:ln>
                <a:solidFill>
                  <a:srgbClr val="FFFF00"/>
                </a:solidFill>
                <a:effectLst>
                  <a:outerShdw blurRad="12700" dist="50800" dir="2700000" algn="tl" rotWithShape="0">
                    <a:schemeClr val="tx1"/>
                  </a:outerShdw>
                </a:effectLst>
              </a:rPr>
              <a:t>His </a:t>
            </a:r>
            <a:r>
              <a:rPr lang="en-US" sz="4550" b="1" dirty="0" smtClean="0">
                <a:ln w="19050">
                  <a:solidFill>
                    <a:srgbClr val="002060"/>
                  </a:solidFill>
                  <a:prstDash val="solid"/>
                </a:ln>
                <a:solidFill>
                  <a:srgbClr val="FFFF00"/>
                </a:solidFill>
                <a:effectLst>
                  <a:outerShdw blurRad="12700" dist="50800" dir="2700000" algn="tl" rotWithShape="0">
                    <a:schemeClr val="tx1"/>
                  </a:outerShdw>
                </a:effectLst>
              </a:rPr>
              <a:t>Anointed</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550" b="1" dirty="0">
                <a:ln w="19050">
                  <a:solidFill>
                    <a:srgbClr val="002060"/>
                  </a:solidFill>
                  <a:prstDash val="solid"/>
                </a:ln>
                <a:solidFill>
                  <a:schemeClr val="bg1"/>
                </a:solidFill>
                <a:effectLst>
                  <a:outerShdw blurRad="12700" dist="50800" dir="2700000" algn="tl" rotWithShape="0">
                    <a:schemeClr val="tx1"/>
                  </a:outerShdw>
                </a:effectLst>
              </a:rPr>
              <a:t> He who sits in the heavens shall laugh; The LORD shall hold them in derision.</a:t>
            </a:r>
            <a:r>
              <a:rPr lang="en-US" sz="455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455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5843685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1404"/>
            <a:ext cx="8779671" cy="3785652"/>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He shall speak to them in His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wrath, and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distress them in His deep displeasure: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Yet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I have set My King o</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n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My holy hill of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(Psalm 2:1-6)</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2522096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5242562"/>
            <a:ext cx="8779671"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“established” “</a:t>
            </a:r>
            <a:r>
              <a:rPr lang="en-US" sz="4800" b="1" dirty="0" err="1" smtClean="0">
                <a:ln w="19050">
                  <a:solidFill>
                    <a:srgbClr val="002060"/>
                  </a:solidFill>
                  <a:prstDash val="solid"/>
                </a:ln>
                <a:solidFill>
                  <a:srgbClr val="FFFF00"/>
                </a:solidFill>
                <a:effectLst>
                  <a:outerShdw blurRad="12700" dist="50800" dir="2700000" algn="tl" rotWithShape="0">
                    <a:schemeClr val="tx1"/>
                  </a:outerShdw>
                </a:effectLst>
              </a:rPr>
              <a:t>aman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protected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77591" y="1218159"/>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shall not stand… Syria… and Ephraim will be broken, so that it will not be a people.” If you will not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believe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surely you shall not be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established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(7:7-9)</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95759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77591" y="1156437"/>
            <a:ext cx="8779671"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Ahaz has already established his faith in another,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the King of Assyria</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and has rejected and forsaken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the L</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ORD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7474" y="4333225"/>
            <a:ext cx="3460731" cy="2219975"/>
          </a:xfrm>
          <a:prstGeom prst="rect">
            <a:avLst/>
          </a:prstGeom>
          <a:effectLst>
            <a:softEdge rad="127000"/>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2690" r="10175"/>
          <a:stretch/>
        </p:blipFill>
        <p:spPr>
          <a:xfrm>
            <a:off x="5182292" y="4240070"/>
            <a:ext cx="3428390" cy="2436574"/>
          </a:xfrm>
          <a:prstGeom prst="rect">
            <a:avLst/>
          </a:prstGeom>
          <a:effectLst>
            <a:softEdge rad="190500"/>
          </a:effectLst>
        </p:spPr>
      </p:pic>
    </p:spTree>
    <p:extLst>
      <p:ext uri="{BB962C8B-B14F-4D97-AF65-F5344CB8AC3E}">
        <p14:creationId xmlns:p14="http://schemas.microsoft.com/office/powerpoint/2010/main" val="283508583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0246" y="2463709"/>
            <a:ext cx="8614364" cy="2585323"/>
          </a:xfrm>
          <a:prstGeom prst="rect">
            <a:avLst/>
          </a:prstGeom>
          <a:noFill/>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How to make useful, faithful and righteous servant of God?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60246" y="5260538"/>
            <a:ext cx="8614363" cy="1200329"/>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A Call to Servanthood</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1870432" y="1139936"/>
            <a:ext cx="5403136" cy="1200329"/>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Purpose</a:t>
            </a:r>
          </a:p>
        </p:txBody>
      </p:sp>
    </p:spTree>
    <p:extLst>
      <p:ext uri="{BB962C8B-B14F-4D97-AF65-F5344CB8AC3E}">
        <p14:creationId xmlns:p14="http://schemas.microsoft.com/office/powerpoint/2010/main" val="566652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50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par>
                          <p:cTn id="14" fill="hold">
                            <p:stCondLst>
                              <p:cond delay="2750"/>
                            </p:stCondLst>
                            <p:childTnLst>
                              <p:par>
                                <p:cTn id="15" presetID="53" presetClass="entr" presetSubtype="16"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77591" y="1156437"/>
            <a:ext cx="8779671"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“Hear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now, O house of David! Is it a small thing for you to weary men, but will you weary my God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also. Therefore the Lord Himself  will give you a sign…”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(7:13-14a)</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5374280"/>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Watershed</a:t>
            </a:r>
          </a:p>
        </p:txBody>
      </p:sp>
    </p:spTree>
    <p:extLst>
      <p:ext uri="{BB962C8B-B14F-4D97-AF65-F5344CB8AC3E}">
        <p14:creationId xmlns:p14="http://schemas.microsoft.com/office/powerpoint/2010/main" val="1404966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8:10</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3460786"/>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“Believe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I</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 or Not”</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39856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Sign of Immanuel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17</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1" name="Rectangle 10"/>
          <p:cNvSpPr/>
          <p:nvPr/>
        </p:nvSpPr>
        <p:spPr>
          <a:xfrm>
            <a:off x="1" y="3794705"/>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The Sign of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Maher-</a:t>
            </a:r>
            <a:r>
              <a:rPr lang="en-US" sz="6000" b="1" dirty="0" err="1">
                <a:ln w="19050">
                  <a:solidFill>
                    <a:srgbClr val="002060"/>
                  </a:solidFill>
                  <a:prstDash val="solid"/>
                </a:ln>
                <a:solidFill>
                  <a:schemeClr val="bg1"/>
                </a:solidFill>
                <a:effectLst>
                  <a:outerShdw blurRad="12700" dist="50800" dir="2700000" algn="tl" rotWithShape="0">
                    <a:schemeClr val="tx1"/>
                  </a:outerShdw>
                </a:effectLst>
              </a:rPr>
              <a:t>shalal</a:t>
            </a:r>
            <a:r>
              <a:rPr lang="en-US" sz="6000" b="1" dirty="0">
                <a:ln w="19050">
                  <a:solidFill>
                    <a:srgbClr val="002060"/>
                  </a:solidFill>
                  <a:prstDash val="solid"/>
                </a:ln>
                <a:solidFill>
                  <a:schemeClr val="bg1"/>
                </a:solidFill>
                <a:effectLst>
                  <a:outerShdw blurRad="12700" dist="50800" dir="2700000" algn="tl" rotWithShape="0">
                    <a:schemeClr val="tx1"/>
                  </a:outerShdw>
                </a:effectLst>
              </a:rPr>
              <a:t>-hash-</a:t>
            </a:r>
            <a:r>
              <a:rPr lang="en-US" sz="6000" b="1" dirty="0" err="1">
                <a:ln w="19050">
                  <a:solidFill>
                    <a:srgbClr val="002060"/>
                  </a:solidFill>
                  <a:prstDash val="solid"/>
                </a:ln>
                <a:solidFill>
                  <a:schemeClr val="bg1"/>
                </a:solidFill>
                <a:effectLst>
                  <a:outerShdw blurRad="12700" dist="50800" dir="2700000" algn="tl" rotWithShape="0">
                    <a:schemeClr val="tx1"/>
                  </a:outerShdw>
                </a:effectLst>
              </a:rPr>
              <a:t>baz</a:t>
            </a:r>
            <a:r>
              <a:rPr lang="en-US" sz="6000" b="1" dirty="0">
                <a:ln w="19050">
                  <a:solidFill>
                    <a:srgbClr val="002060"/>
                  </a:solidFill>
                  <a:prstDash val="solid"/>
                </a:ln>
                <a:solidFill>
                  <a:schemeClr val="bg1"/>
                </a:solidFill>
                <a:effectLst>
                  <a:outerShdw blurRad="12700" dist="50800" dir="2700000" algn="tl" rotWithShape="0">
                    <a:schemeClr val="tx1"/>
                  </a:outerShdw>
                </a:effectLst>
              </a:rPr>
              <a:t>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8:1-4</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580422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55" presetClass="entr" presetSubtype="0" fill="hold" grpId="0" nodeType="after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“…Behold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 virgin shall conceive and bear a Son, and shall call His name Immanuel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(7:14b)</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250432" y="3629656"/>
            <a:ext cx="8779671"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prophetess, conceived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and bore a son. Then the LORD said to me,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his name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44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-Hash-Baz;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(8:3)</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0135335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7796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virgin</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almah</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0" y="2363236"/>
            <a:ext cx="9144000" cy="4275016"/>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Ahaz’s Wife – Hezekiah</a:t>
            </a:r>
            <a:endParaRPr lang="en-US" sz="54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endParaRPr lang="en-US" sz="28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Isaiah’s Second Wife </a:t>
            </a:r>
          </a:p>
          <a:p>
            <a:pPr marR="36576" lvl="0" algn="ctr">
              <a:lnSpc>
                <a:spcPct val="90000"/>
              </a:lnSpc>
              <a:buClr>
                <a:srgbClr val="FFFF00"/>
              </a:buClr>
              <a:buSzPct val="80000"/>
            </a:pPr>
            <a:endParaRPr lang="en-US" sz="32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100" b="1" dirty="0" smtClean="0">
                <a:ln w="6350">
                  <a:solidFill>
                    <a:srgbClr val="002060"/>
                  </a:solidFill>
                </a:ln>
                <a:solidFill>
                  <a:schemeClr val="bg1"/>
                </a:solidFill>
                <a:effectLst>
                  <a:outerShdw blurRad="50800" dist="50800" dir="18900000" algn="bl" rotWithShape="0">
                    <a:prstClr val="black"/>
                  </a:outerShdw>
                </a:effectLst>
              </a:rPr>
              <a:t>Isaiah’s First Wife – “prophetess”</a:t>
            </a:r>
          </a:p>
          <a:p>
            <a:pPr marR="36576" lvl="0" algn="ctr">
              <a:lnSpc>
                <a:spcPct val="90000"/>
              </a:lnSpc>
              <a:buClr>
                <a:srgbClr val="FFFF00"/>
              </a:buClr>
              <a:buSzPct val="80000"/>
            </a:pPr>
            <a:endParaRPr lang="en-US" sz="3200" b="1" dirty="0">
              <a:ln w="6350">
                <a:solidFill>
                  <a:srgbClr val="002060"/>
                </a:solidFill>
              </a:ln>
              <a:solidFill>
                <a:schemeClr val="bg1"/>
              </a:solidFill>
              <a:effectLst>
                <a:outerShdw blurRad="50800" dist="50800" dir="18900000" algn="bl" rotWithShape="0">
                  <a:prstClr val="black"/>
                </a:outerShdw>
              </a:effectLst>
            </a:endParaRPr>
          </a:p>
          <a:p>
            <a:pPr marR="36576" lvl="0" algn="ctr">
              <a:lnSpc>
                <a:spcPct val="90000"/>
              </a:lnSpc>
              <a:buClr>
                <a:srgbClr val="FFFF00"/>
              </a:buClr>
              <a:buSzPct val="80000"/>
            </a:pPr>
            <a:r>
              <a:rPr lang="en-US" sz="5400" b="1" dirty="0" smtClean="0">
                <a:ln w="6350">
                  <a:solidFill>
                    <a:srgbClr val="002060"/>
                  </a:solidFill>
                </a:ln>
                <a:solidFill>
                  <a:schemeClr val="bg1"/>
                </a:solidFill>
                <a:effectLst>
                  <a:outerShdw blurRad="50800" dist="50800" dir="18900000" algn="bl" rotWithShape="0">
                    <a:prstClr val="black"/>
                  </a:outerShdw>
                </a:effectLst>
              </a:rPr>
              <a:t>Unidentified Young </a:t>
            </a:r>
            <a:r>
              <a:rPr lang="en-US" sz="5400" b="1" dirty="0">
                <a:ln w="6350">
                  <a:solidFill>
                    <a:srgbClr val="002060"/>
                  </a:solidFill>
                </a:ln>
                <a:solidFill>
                  <a:schemeClr val="bg1"/>
                </a:solidFill>
                <a:effectLst>
                  <a:outerShdw blurRad="50800" dist="50800" dir="18900000" algn="bl" rotWithShape="0">
                    <a:prstClr val="black"/>
                  </a:outerShdw>
                </a:effectLst>
              </a:rPr>
              <a:t>W</a:t>
            </a:r>
            <a:r>
              <a:rPr lang="en-US" sz="5400" b="1" dirty="0" smtClean="0">
                <a:ln w="6350">
                  <a:solidFill>
                    <a:srgbClr val="002060"/>
                  </a:solidFill>
                </a:ln>
                <a:solidFill>
                  <a:schemeClr val="bg1"/>
                </a:solidFill>
                <a:effectLst>
                  <a:outerShdw blurRad="50800" dist="50800" dir="18900000" algn="bl" rotWithShape="0">
                    <a:prstClr val="black"/>
                  </a:outerShdw>
                </a:effectLst>
              </a:rPr>
              <a:t>omen</a:t>
            </a:r>
          </a:p>
        </p:txBody>
      </p:sp>
    </p:spTree>
    <p:extLst>
      <p:ext uri="{BB962C8B-B14F-4D97-AF65-F5344CB8AC3E}">
        <p14:creationId xmlns:p14="http://schemas.microsoft.com/office/powerpoint/2010/main" val="156972436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7796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virgin</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almah</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77589" y="2124369"/>
            <a:ext cx="8779671" cy="1421928"/>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“a young woman</a:t>
            </a:r>
          </a:p>
          <a:p>
            <a:pPr marR="36576" lvl="0" algn="ctr">
              <a:lnSpc>
                <a:spcPct val="90000"/>
              </a:lnSpc>
              <a:buClr>
                <a:srgbClr val="FFFF00"/>
              </a:buClr>
              <a:buSzPct val="80000"/>
            </a:pPr>
            <a:r>
              <a:rPr lang="en-US" sz="4800" b="1" dirty="0">
                <a:ln w="6350">
                  <a:solidFill>
                    <a:srgbClr val="002060"/>
                  </a:solidFill>
                </a:ln>
                <a:solidFill>
                  <a:schemeClr val="bg1"/>
                </a:solidFill>
                <a:effectLst>
                  <a:outerShdw blurRad="50800" dist="50800" dir="18900000" algn="bl" rotWithShape="0">
                    <a:prstClr val="black"/>
                  </a:outerShdw>
                </a:effectLst>
              </a:rPr>
              <a:t>of marriageable age</a:t>
            </a:r>
            <a:r>
              <a:rPr lang="en-US" sz="4800" b="1" dirty="0" smtClean="0">
                <a:ln w="6350">
                  <a:solidFill>
                    <a:srgbClr val="002060"/>
                  </a:solidFill>
                </a:ln>
                <a:solidFill>
                  <a:schemeClr val="bg1"/>
                </a:solidFill>
                <a:effectLst>
                  <a:outerShdw blurRad="50800" dist="50800" dir="18900000" algn="bl" rotWithShape="0">
                    <a:prstClr val="black"/>
                  </a:outerShdw>
                </a:effectLst>
              </a:rPr>
              <a:t>”</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sp>
        <p:nvSpPr>
          <p:cNvPr id="9" name="Rectangle 8"/>
          <p:cNvSpPr/>
          <p:nvPr/>
        </p:nvSpPr>
        <p:spPr>
          <a:xfrm>
            <a:off x="177588" y="3591255"/>
            <a:ext cx="8779671" cy="2336024"/>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5400" b="1" dirty="0" smtClean="0">
                <a:ln w="6350">
                  <a:solidFill>
                    <a:srgbClr val="002060"/>
                  </a:solidFill>
                </a:ln>
                <a:solidFill>
                  <a:srgbClr val="FFFF00"/>
                </a:solidFill>
                <a:effectLst>
                  <a:outerShdw blurRad="50800" dist="50800" dir="18900000" algn="bl" rotWithShape="0">
                    <a:prstClr val="black"/>
                  </a:outerShdw>
                </a:effectLst>
              </a:rPr>
              <a:t>Isaiah’s Wife – the prophetess</a:t>
            </a:r>
          </a:p>
          <a:p>
            <a:pPr marR="36576" lvl="0" algn="ctr">
              <a:lnSpc>
                <a:spcPct val="90000"/>
              </a:lnSpc>
              <a:buClr>
                <a:srgbClr val="FFFF00"/>
              </a:buClr>
              <a:buSzPct val="80000"/>
            </a:pPr>
            <a:r>
              <a:rPr lang="en-US" sz="5200" b="1" dirty="0" smtClean="0">
                <a:ln w="6350">
                  <a:solidFill>
                    <a:srgbClr val="002060"/>
                  </a:solidFill>
                </a:ln>
                <a:solidFill>
                  <a:schemeClr val="bg1"/>
                </a:solidFill>
                <a:effectLst>
                  <a:outerShdw blurRad="50800" dist="50800" dir="18900000" algn="bl" rotWithShape="0">
                    <a:prstClr val="black"/>
                  </a:outerShdw>
                </a:effectLst>
              </a:rPr>
              <a:t>The Mother of the Three Named Children</a:t>
            </a:r>
          </a:p>
        </p:txBody>
      </p:sp>
      <p:sp>
        <p:nvSpPr>
          <p:cNvPr id="10" name="Rectangle 9"/>
          <p:cNvSpPr/>
          <p:nvPr/>
        </p:nvSpPr>
        <p:spPr>
          <a:xfrm>
            <a:off x="3441593" y="5927279"/>
            <a:ext cx="2251660" cy="840230"/>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5400" b="1" dirty="0" smtClean="0">
                <a:ln w="6350">
                  <a:solidFill>
                    <a:srgbClr val="002060"/>
                  </a:solidFill>
                </a:ln>
                <a:solidFill>
                  <a:srgbClr val="FFFF00"/>
                </a:solidFill>
                <a:effectLst>
                  <a:outerShdw blurRad="50800" dist="50800" dir="18900000" algn="bl" rotWithShape="0">
                    <a:prstClr val="black"/>
                  </a:outerShdw>
                </a:effectLst>
              </a:rPr>
              <a:t>Mary</a:t>
            </a:r>
          </a:p>
        </p:txBody>
      </p:sp>
      <p:sp>
        <p:nvSpPr>
          <p:cNvPr id="2" name="Rectangle 1"/>
          <p:cNvSpPr>
            <a:spLocks noChangeArrowheads="1"/>
          </p:cNvSpPr>
          <p:nvPr/>
        </p:nvSpPr>
        <p:spPr bwMode="auto">
          <a:xfrm>
            <a:off x="0" y="90100"/>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outerShdw blurRad="38100" dist="38100" dir="2700000" algn="tl">
                    <a:srgbClr val="C0C0C0"/>
                  </a:outerShdw>
                </a:effectLst>
                <a:latin typeface="Calibri" panose="020F0502020204030204" pitchFamily="34" charset="0"/>
                <a:ea typeface="+mn-ea"/>
                <a:cs typeface="+mn-cs"/>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575526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67814"/>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540229" y="2462307"/>
            <a:ext cx="3326407" cy="1661993"/>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(7:10-17)</a:t>
            </a:r>
          </a:p>
        </p:txBody>
      </p:sp>
      <p:sp>
        <p:nvSpPr>
          <p:cNvPr id="8" name="Rectangle 7"/>
          <p:cNvSpPr/>
          <p:nvPr/>
        </p:nvSpPr>
        <p:spPr>
          <a:xfrm>
            <a:off x="4853970" y="2382645"/>
            <a:ext cx="4249573"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(8:1-4)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endParaRPr lang="en-US" sz="54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241595" y="4284691"/>
            <a:ext cx="3971166"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razor”</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(7:18-25)</a:t>
            </a:r>
          </a:p>
        </p:txBody>
      </p:sp>
      <p:sp>
        <p:nvSpPr>
          <p:cNvPr id="14" name="Rectangle 13"/>
          <p:cNvSpPr/>
          <p:nvPr/>
        </p:nvSpPr>
        <p:spPr>
          <a:xfrm>
            <a:off x="4914356" y="4284691"/>
            <a:ext cx="4001043"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flood”</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(8:5-10)</a:t>
            </a:r>
          </a:p>
        </p:txBody>
      </p:sp>
      <p:sp>
        <p:nvSpPr>
          <p:cNvPr id="15" name="Rectangle 14"/>
          <p:cNvSpPr/>
          <p:nvPr/>
        </p:nvSpPr>
        <p:spPr>
          <a:xfrm>
            <a:off x="4012969" y="2210916"/>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6" name="Rectangle 15"/>
          <p:cNvSpPr/>
          <p:nvPr/>
        </p:nvSpPr>
        <p:spPr>
          <a:xfrm>
            <a:off x="4035537" y="4107457"/>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7" name="Rectangle 1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0299687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680" y="188612"/>
            <a:ext cx="3057222" cy="769441"/>
          </a:xfrm>
          <a:prstGeom prst="rect">
            <a:avLst/>
          </a:prstGeom>
          <a:noFill/>
          <a:effectLst>
            <a:softEdge rad="127000"/>
          </a:effectLst>
        </p:spPr>
        <p:txBody>
          <a:bodyPr wrap="square" lIns="91440" tIns="45720" rIns="91440" bIns="45720">
            <a:spAutoFit/>
          </a:bodyPr>
          <a:lstStyle/>
          <a:p>
            <a:pPr algn="ctr"/>
            <a:r>
              <a:rPr lang="en-US" sz="4400" b="1" u="sng" dirty="0" smtClean="0">
                <a:ln w="19050">
                  <a:solidFill>
                    <a:srgbClr val="002060"/>
                  </a:solidFill>
                  <a:prstDash val="solid"/>
                </a:ln>
                <a:solidFill>
                  <a:srgbClr val="FFC000"/>
                </a:solidFill>
                <a:effectLst>
                  <a:outerShdw blurRad="12700" dist="50800" dir="2700000" algn="tl" rotWithShape="0">
                    <a:schemeClr val="tx1"/>
                  </a:outerShdw>
                </a:effectLst>
              </a:rPr>
              <a:t>Immanuel</a:t>
            </a:r>
            <a:endParaRPr lang="en-US" sz="4400" b="1" u="sng" dirty="0">
              <a:ln w="19050">
                <a:solidFill>
                  <a:srgbClr val="002060"/>
                </a:solidFill>
                <a:prstDash val="solid"/>
              </a:ln>
              <a:solidFill>
                <a:srgbClr val="FFC000"/>
              </a:solidFill>
              <a:effectLst>
                <a:outerShdw blurRad="12700" dist="50800" dir="2700000" algn="tl" rotWithShape="0">
                  <a:schemeClr val="tx1"/>
                </a:outerShdw>
              </a:effectLst>
            </a:endParaRPr>
          </a:p>
        </p:txBody>
      </p:sp>
      <p:sp>
        <p:nvSpPr>
          <p:cNvPr id="7" name="Rectangle 6"/>
          <p:cNvSpPr/>
          <p:nvPr/>
        </p:nvSpPr>
        <p:spPr>
          <a:xfrm>
            <a:off x="261470" y="1079516"/>
            <a:ext cx="4084388"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chemeClr val="bg1"/>
                </a:solidFill>
                <a:effectLst>
                  <a:outerShdw blurRad="50800" dist="50800" dir="18900000" algn="bl" rotWithShape="0">
                    <a:prstClr val="black"/>
                  </a:outerShdw>
                </a:effectLst>
              </a:rPr>
              <a:t>The Lord Himself will give you a sign</a:t>
            </a:r>
            <a:endParaRPr lang="en-US" sz="3200" b="1" dirty="0">
              <a:ln w="6350">
                <a:solidFill>
                  <a:srgbClr val="002060"/>
                </a:solidFill>
              </a:ln>
              <a:solidFill>
                <a:schemeClr val="bg1"/>
              </a:solidFill>
              <a:effectLst>
                <a:outerShdw blurRad="50800" dist="50800" dir="18900000" algn="bl" rotWithShape="0">
                  <a:prstClr val="black"/>
                </a:outerShdw>
              </a:effectLst>
            </a:endParaRPr>
          </a:p>
        </p:txBody>
      </p:sp>
      <p:sp>
        <p:nvSpPr>
          <p:cNvPr id="13" name="Rectangle 12"/>
          <p:cNvSpPr/>
          <p:nvPr/>
        </p:nvSpPr>
        <p:spPr>
          <a:xfrm>
            <a:off x="5132440" y="117857"/>
            <a:ext cx="3548703" cy="1089529"/>
          </a:xfrm>
          <a:prstGeom prst="rect">
            <a:avLst/>
          </a:prstGeom>
          <a:noFill/>
          <a:effectLst>
            <a:softEdge rad="127000"/>
          </a:effectLst>
        </p:spPr>
        <p:txBody>
          <a:bodyPr wrap="square" lIns="91440" tIns="45720" rIns="91440" bIns="45720">
            <a:spAutoFit/>
          </a:bodyPr>
          <a:lstStyle/>
          <a:p>
            <a:pPr algn="ctr">
              <a:lnSpc>
                <a:spcPct val="80000"/>
              </a:lnSpc>
            </a:pPr>
            <a:r>
              <a:rPr lang="en-US" sz="4000" b="1" u="sng" dirty="0">
                <a:ln w="6350">
                  <a:solidFill>
                    <a:srgbClr val="002060"/>
                  </a:solidFill>
                </a:ln>
                <a:solidFill>
                  <a:srgbClr val="FFC000"/>
                </a:solidFill>
                <a:effectLst>
                  <a:outerShdw blurRad="50800" dist="50800" dir="18900000" algn="bl" rotWithShape="0">
                    <a:prstClr val="black"/>
                  </a:outerShdw>
                </a:effectLst>
              </a:rPr>
              <a:t>Maher-</a:t>
            </a:r>
            <a:r>
              <a:rPr lang="en-US" sz="4000" b="1" u="sng" dirty="0" err="1">
                <a:ln w="6350">
                  <a:solidFill>
                    <a:srgbClr val="002060"/>
                  </a:solidFill>
                </a:ln>
                <a:solidFill>
                  <a:srgbClr val="FFC000"/>
                </a:solidFill>
                <a:effectLst>
                  <a:outerShdw blurRad="50800" dist="50800" dir="18900000" algn="bl" rotWithShape="0">
                    <a:prstClr val="black"/>
                  </a:outerShdw>
                </a:effectLst>
              </a:rPr>
              <a:t>shalal</a:t>
            </a:r>
            <a:r>
              <a:rPr lang="en-US" sz="4000" b="1" u="sng" dirty="0">
                <a:ln w="6350">
                  <a:solidFill>
                    <a:srgbClr val="002060"/>
                  </a:solidFill>
                </a:ln>
                <a:solidFill>
                  <a:srgbClr val="FFC000"/>
                </a:solidFill>
                <a:effectLst>
                  <a:outerShdw blurRad="50800" dist="50800" dir="18900000" algn="bl" rotWithShape="0">
                    <a:prstClr val="black"/>
                  </a:outerShdw>
                </a:effectLst>
              </a:rPr>
              <a:t>-hash-</a:t>
            </a:r>
            <a:r>
              <a:rPr lang="en-US" sz="4000" b="1" u="sng" dirty="0" err="1">
                <a:ln w="6350">
                  <a:solidFill>
                    <a:srgbClr val="002060"/>
                  </a:solidFill>
                </a:ln>
                <a:solidFill>
                  <a:srgbClr val="FFC000"/>
                </a:solidFill>
                <a:effectLst>
                  <a:outerShdw blurRad="50800" dist="50800" dir="18900000" algn="bl" rotWithShape="0">
                    <a:prstClr val="black"/>
                  </a:outerShdw>
                </a:effectLst>
              </a:rPr>
              <a:t>baz</a:t>
            </a:r>
            <a:endParaRPr lang="en-US" sz="4000" b="1" u="sng" dirty="0">
              <a:ln w="19050">
                <a:solidFill>
                  <a:srgbClr val="002060"/>
                </a:solidFill>
                <a:prstDash val="solid"/>
              </a:ln>
              <a:solidFill>
                <a:srgbClr val="FFC000"/>
              </a:solidFill>
              <a:effectLst>
                <a:outerShdw blurRad="12700" dist="50800" dir="2700000" algn="tl" rotWithShape="0">
                  <a:schemeClr val="tx1"/>
                </a:outerShdw>
              </a:effectLst>
            </a:endParaRPr>
          </a:p>
        </p:txBody>
      </p:sp>
      <p:sp>
        <p:nvSpPr>
          <p:cNvPr id="14" name="Rectangle 13"/>
          <p:cNvSpPr/>
          <p:nvPr/>
        </p:nvSpPr>
        <p:spPr>
          <a:xfrm>
            <a:off x="4613635" y="1291703"/>
            <a:ext cx="4482900" cy="535531"/>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chemeClr val="bg1"/>
                </a:solidFill>
                <a:effectLst>
                  <a:outerShdw blurRad="50800" dist="50800" dir="18900000" algn="bl" rotWithShape="0">
                    <a:prstClr val="black"/>
                  </a:outerShdw>
                </a:effectLst>
              </a:rPr>
              <a:t>So I approached</a:t>
            </a:r>
            <a:endParaRPr lang="en-US" sz="3200" b="1" dirty="0">
              <a:ln w="6350">
                <a:solidFill>
                  <a:srgbClr val="002060"/>
                </a:solidFill>
              </a:ln>
              <a:solidFill>
                <a:schemeClr val="bg1"/>
              </a:solidFill>
              <a:effectLst>
                <a:outerShdw blurRad="50800" dist="50800" dir="18900000" algn="bl" rotWithShape="0">
                  <a:prstClr val="black"/>
                </a:outerShdw>
              </a:effectLst>
            </a:endParaRPr>
          </a:p>
        </p:txBody>
      </p:sp>
      <p:sp>
        <p:nvSpPr>
          <p:cNvPr id="15" name="Rectangle 14"/>
          <p:cNvSpPr/>
          <p:nvPr/>
        </p:nvSpPr>
        <p:spPr>
          <a:xfrm>
            <a:off x="261470" y="2072846"/>
            <a:ext cx="4352165"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rgbClr val="75E5FE"/>
                </a:solidFill>
                <a:effectLst>
                  <a:outerShdw blurRad="50800" dist="50800" dir="18900000" algn="bl" rotWithShape="0">
                    <a:prstClr val="black"/>
                  </a:outerShdw>
                </a:effectLst>
              </a:rPr>
              <a:t>the </a:t>
            </a:r>
            <a:r>
              <a:rPr lang="en-US" sz="3200" b="1" dirty="0">
                <a:ln w="6350">
                  <a:solidFill>
                    <a:srgbClr val="002060"/>
                  </a:solidFill>
                </a:ln>
                <a:solidFill>
                  <a:srgbClr val="75E5FE"/>
                </a:solidFill>
                <a:effectLst>
                  <a:outerShdw blurRad="50800" dist="50800" dir="18900000" algn="bl" rotWithShape="0">
                    <a:prstClr val="black"/>
                  </a:outerShdw>
                </a:effectLst>
              </a:rPr>
              <a:t>virgin shall conceive and bear a </a:t>
            </a:r>
            <a:r>
              <a:rPr lang="en-US" sz="3200" b="1" dirty="0" smtClean="0">
                <a:ln w="6350">
                  <a:solidFill>
                    <a:srgbClr val="002060"/>
                  </a:solidFill>
                </a:ln>
                <a:solidFill>
                  <a:srgbClr val="75E5FE"/>
                </a:solidFill>
                <a:effectLst>
                  <a:outerShdw blurRad="50800" dist="50800" dir="18900000" algn="bl" rotWithShape="0">
                    <a:prstClr val="black"/>
                  </a:outerShdw>
                </a:effectLst>
              </a:rPr>
              <a:t>Son</a:t>
            </a:r>
            <a:endParaRPr lang="en-US" sz="3200" b="1" dirty="0">
              <a:ln w="6350">
                <a:solidFill>
                  <a:srgbClr val="002060"/>
                </a:solidFill>
              </a:ln>
              <a:solidFill>
                <a:srgbClr val="75E5FE"/>
              </a:solidFill>
              <a:effectLst>
                <a:outerShdw blurRad="50800" dist="50800" dir="18900000" algn="bl" rotWithShape="0">
                  <a:prstClr val="black"/>
                </a:outerShdw>
              </a:effectLst>
            </a:endParaRPr>
          </a:p>
        </p:txBody>
      </p:sp>
      <p:sp>
        <p:nvSpPr>
          <p:cNvPr id="16" name="Rectangle 15"/>
          <p:cNvSpPr/>
          <p:nvPr/>
        </p:nvSpPr>
        <p:spPr>
          <a:xfrm>
            <a:off x="428011" y="3169741"/>
            <a:ext cx="3603216"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chemeClr val="bg1"/>
                </a:solidFill>
                <a:effectLst>
                  <a:outerShdw blurRad="50800" dist="50800" dir="18900000" algn="bl" rotWithShape="0">
                    <a:prstClr val="black"/>
                  </a:outerShdw>
                </a:effectLst>
              </a:rPr>
              <a:t>and </a:t>
            </a:r>
            <a:r>
              <a:rPr lang="en-US" sz="3200" b="1" dirty="0">
                <a:ln w="6350">
                  <a:solidFill>
                    <a:srgbClr val="002060"/>
                  </a:solidFill>
                </a:ln>
                <a:solidFill>
                  <a:schemeClr val="bg1"/>
                </a:solidFill>
                <a:effectLst>
                  <a:outerShdw blurRad="50800" dist="50800" dir="18900000" algn="bl" rotWithShape="0">
                    <a:prstClr val="black"/>
                  </a:outerShdw>
                </a:effectLst>
              </a:rPr>
              <a:t>shall call His name </a:t>
            </a:r>
            <a:r>
              <a:rPr lang="en-US" sz="3200" b="1" dirty="0" smtClean="0">
                <a:ln w="6350">
                  <a:solidFill>
                    <a:srgbClr val="002060"/>
                  </a:solidFill>
                </a:ln>
                <a:solidFill>
                  <a:schemeClr val="bg1"/>
                </a:solidFill>
                <a:effectLst>
                  <a:outerShdw blurRad="50800" dist="50800" dir="18900000" algn="bl" rotWithShape="0">
                    <a:prstClr val="black"/>
                  </a:outerShdw>
                </a:effectLst>
              </a:rPr>
              <a:t>Immanuel</a:t>
            </a:r>
            <a:endParaRPr lang="en-US" sz="3200" b="1" dirty="0">
              <a:ln w="6350">
                <a:solidFill>
                  <a:srgbClr val="002060"/>
                </a:solidFill>
              </a:ln>
              <a:solidFill>
                <a:schemeClr val="bg1"/>
              </a:solidFill>
              <a:effectLst>
                <a:outerShdw blurRad="50800" dist="50800" dir="18900000" algn="bl" rotWithShape="0">
                  <a:prstClr val="black"/>
                </a:outerShdw>
              </a:effectLst>
            </a:endParaRPr>
          </a:p>
        </p:txBody>
      </p:sp>
      <p:sp>
        <p:nvSpPr>
          <p:cNvPr id="17" name="Rectangle 16"/>
          <p:cNvSpPr/>
          <p:nvPr/>
        </p:nvSpPr>
        <p:spPr>
          <a:xfrm>
            <a:off x="344740" y="4341544"/>
            <a:ext cx="4001118"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rgbClr val="75E5FE"/>
                </a:solidFill>
                <a:effectLst>
                  <a:outerShdw blurRad="50800" dist="50800" dir="18900000" algn="bl" rotWithShape="0">
                    <a:prstClr val="black"/>
                  </a:outerShdw>
                </a:effectLst>
              </a:rPr>
              <a:t>before </a:t>
            </a:r>
            <a:r>
              <a:rPr lang="en-US" sz="3200" b="1" dirty="0">
                <a:ln w="6350">
                  <a:solidFill>
                    <a:srgbClr val="002060"/>
                  </a:solidFill>
                </a:ln>
                <a:solidFill>
                  <a:srgbClr val="75E5FE"/>
                </a:solidFill>
                <a:effectLst>
                  <a:outerShdw blurRad="50800" dist="50800" dir="18900000" algn="bl" rotWithShape="0">
                    <a:prstClr val="black"/>
                  </a:outerShdw>
                </a:effectLst>
              </a:rPr>
              <a:t>the Child shall know </a:t>
            </a:r>
            <a:r>
              <a:rPr lang="en-US" sz="3200" b="1" dirty="0" smtClean="0">
                <a:ln w="6350">
                  <a:solidFill>
                    <a:srgbClr val="002060"/>
                  </a:solidFill>
                </a:ln>
                <a:solidFill>
                  <a:srgbClr val="75E5FE"/>
                </a:solidFill>
                <a:effectLst>
                  <a:outerShdw blurRad="50800" dist="50800" dir="18900000" algn="bl" rotWithShape="0">
                    <a:prstClr val="black"/>
                  </a:outerShdw>
                </a:effectLst>
              </a:rPr>
              <a:t>evil and good</a:t>
            </a:r>
            <a:endParaRPr lang="en-US" sz="3200" b="1" dirty="0">
              <a:ln w="6350">
                <a:solidFill>
                  <a:srgbClr val="002060"/>
                </a:solidFill>
              </a:ln>
              <a:solidFill>
                <a:srgbClr val="75E5FE"/>
              </a:solidFill>
              <a:effectLst>
                <a:outerShdw blurRad="50800" dist="50800" dir="18900000" algn="bl" rotWithShape="0">
                  <a:prstClr val="black"/>
                </a:outerShdw>
              </a:effectLst>
            </a:endParaRPr>
          </a:p>
        </p:txBody>
      </p:sp>
      <p:sp>
        <p:nvSpPr>
          <p:cNvPr id="18" name="Rectangle 17"/>
          <p:cNvSpPr/>
          <p:nvPr/>
        </p:nvSpPr>
        <p:spPr>
          <a:xfrm>
            <a:off x="130735" y="5694643"/>
            <a:ext cx="4482900"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rgbClr val="FF6565"/>
                </a:solidFill>
                <a:effectLst>
                  <a:outerShdw blurRad="50800" dist="50800" dir="18900000" algn="bl" rotWithShape="0">
                    <a:prstClr val="black"/>
                  </a:outerShdw>
                </a:effectLst>
              </a:rPr>
              <a:t>the </a:t>
            </a:r>
            <a:r>
              <a:rPr lang="en-US" sz="3200" b="1" dirty="0">
                <a:ln w="6350">
                  <a:solidFill>
                    <a:srgbClr val="002060"/>
                  </a:solidFill>
                </a:ln>
                <a:solidFill>
                  <a:srgbClr val="FF6565"/>
                </a:solidFill>
                <a:effectLst>
                  <a:outerShdw blurRad="50800" dist="50800" dir="18900000" algn="bl" rotWithShape="0">
                    <a:prstClr val="black"/>
                  </a:outerShdw>
                </a:effectLst>
              </a:rPr>
              <a:t>land </a:t>
            </a:r>
            <a:r>
              <a:rPr lang="en-US" sz="3200" b="1" dirty="0" smtClean="0">
                <a:ln w="6350">
                  <a:solidFill>
                    <a:srgbClr val="002060"/>
                  </a:solidFill>
                </a:ln>
                <a:solidFill>
                  <a:srgbClr val="FF6565"/>
                </a:solidFill>
                <a:effectLst>
                  <a:outerShdw blurRad="50800" dist="50800" dir="18900000" algn="bl" rotWithShape="0">
                    <a:prstClr val="black"/>
                  </a:outerShdw>
                </a:effectLst>
              </a:rPr>
              <a:t>will </a:t>
            </a:r>
            <a:r>
              <a:rPr lang="en-US" sz="3200" b="1" dirty="0">
                <a:ln w="6350">
                  <a:solidFill>
                    <a:srgbClr val="002060"/>
                  </a:solidFill>
                </a:ln>
                <a:solidFill>
                  <a:srgbClr val="FF6565"/>
                </a:solidFill>
                <a:effectLst>
                  <a:outerShdw blurRad="50800" dist="50800" dir="18900000" algn="bl" rotWithShape="0">
                    <a:prstClr val="black"/>
                  </a:outerShdw>
                </a:effectLst>
              </a:rPr>
              <a:t>be forsaken by both her kings</a:t>
            </a:r>
            <a:r>
              <a:rPr lang="en-US" sz="3200" b="1" dirty="0" smtClean="0">
                <a:ln w="6350">
                  <a:solidFill>
                    <a:srgbClr val="002060"/>
                  </a:solidFill>
                </a:ln>
                <a:solidFill>
                  <a:srgbClr val="FF6565"/>
                </a:solidFill>
                <a:effectLst>
                  <a:outerShdw blurRad="50800" dist="50800" dir="18900000" algn="bl" rotWithShape="0">
                    <a:prstClr val="black"/>
                  </a:outerShdw>
                </a:effectLst>
              </a:rPr>
              <a:t>.</a:t>
            </a:r>
            <a:endParaRPr lang="en-US" sz="3200" b="1" dirty="0">
              <a:ln w="6350">
                <a:solidFill>
                  <a:srgbClr val="002060"/>
                </a:solidFill>
              </a:ln>
              <a:solidFill>
                <a:srgbClr val="FF6565"/>
              </a:solidFill>
              <a:effectLst>
                <a:outerShdw blurRad="50800" dist="50800" dir="18900000" algn="bl" rotWithShape="0">
                  <a:prstClr val="black"/>
                </a:outerShdw>
              </a:effectLst>
            </a:endParaRPr>
          </a:p>
        </p:txBody>
      </p:sp>
      <p:sp>
        <p:nvSpPr>
          <p:cNvPr id="19" name="Rectangle 18"/>
          <p:cNvSpPr/>
          <p:nvPr/>
        </p:nvSpPr>
        <p:spPr>
          <a:xfrm>
            <a:off x="4786005" y="2051976"/>
            <a:ext cx="4399630"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rgbClr val="75E5FE"/>
                </a:solidFill>
                <a:effectLst>
                  <a:outerShdw blurRad="50800" dist="50800" dir="18900000" algn="bl" rotWithShape="0">
                    <a:prstClr val="black"/>
                  </a:outerShdw>
                </a:effectLst>
              </a:rPr>
              <a:t>prophetess</a:t>
            </a:r>
            <a:r>
              <a:rPr lang="en-US" sz="3200" b="1" dirty="0">
                <a:ln w="6350">
                  <a:solidFill>
                    <a:srgbClr val="002060"/>
                  </a:solidFill>
                </a:ln>
                <a:solidFill>
                  <a:srgbClr val="75E5FE"/>
                </a:solidFill>
                <a:effectLst>
                  <a:outerShdw blurRad="50800" dist="50800" dir="18900000" algn="bl" rotWithShape="0">
                    <a:prstClr val="black"/>
                  </a:outerShdw>
                </a:effectLst>
              </a:rPr>
              <a:t>, </a:t>
            </a:r>
            <a:r>
              <a:rPr lang="en-US" sz="3200" b="1" dirty="0" smtClean="0">
                <a:ln w="6350">
                  <a:solidFill>
                    <a:srgbClr val="002060"/>
                  </a:solidFill>
                </a:ln>
                <a:solidFill>
                  <a:srgbClr val="75E5FE"/>
                </a:solidFill>
                <a:effectLst>
                  <a:outerShdw blurRad="50800" dist="50800" dir="18900000" algn="bl" rotWithShape="0">
                    <a:prstClr val="black"/>
                  </a:outerShdw>
                </a:effectLst>
              </a:rPr>
              <a:t>conceived </a:t>
            </a:r>
            <a:r>
              <a:rPr lang="en-US" sz="3200" b="1" dirty="0">
                <a:ln w="6350">
                  <a:solidFill>
                    <a:srgbClr val="002060"/>
                  </a:solidFill>
                </a:ln>
                <a:solidFill>
                  <a:srgbClr val="75E5FE"/>
                </a:solidFill>
                <a:effectLst>
                  <a:outerShdw blurRad="50800" dist="50800" dir="18900000" algn="bl" rotWithShape="0">
                    <a:prstClr val="black"/>
                  </a:outerShdw>
                </a:effectLst>
              </a:rPr>
              <a:t>and bore a </a:t>
            </a:r>
            <a:r>
              <a:rPr lang="en-US" sz="3200" b="1" dirty="0" smtClean="0">
                <a:ln w="6350">
                  <a:solidFill>
                    <a:srgbClr val="002060"/>
                  </a:solidFill>
                </a:ln>
                <a:solidFill>
                  <a:srgbClr val="75E5FE"/>
                </a:solidFill>
                <a:effectLst>
                  <a:outerShdw blurRad="50800" dist="50800" dir="18900000" algn="bl" rotWithShape="0">
                    <a:prstClr val="black"/>
                  </a:outerShdw>
                </a:effectLst>
              </a:rPr>
              <a:t>son</a:t>
            </a:r>
            <a:endParaRPr lang="en-US" sz="3200" b="1" dirty="0">
              <a:ln w="6350">
                <a:solidFill>
                  <a:srgbClr val="002060"/>
                </a:solidFill>
              </a:ln>
              <a:solidFill>
                <a:srgbClr val="75E5FE"/>
              </a:solidFill>
              <a:effectLst>
                <a:outerShdw blurRad="50800" dist="50800" dir="18900000" algn="bl" rotWithShape="0">
                  <a:prstClr val="black"/>
                </a:outerShdw>
              </a:effectLst>
            </a:endParaRPr>
          </a:p>
        </p:txBody>
      </p:sp>
      <p:sp>
        <p:nvSpPr>
          <p:cNvPr id="20" name="Rectangle 19"/>
          <p:cNvSpPr/>
          <p:nvPr/>
        </p:nvSpPr>
        <p:spPr>
          <a:xfrm>
            <a:off x="4181016" y="3169740"/>
            <a:ext cx="5004619" cy="978729"/>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chemeClr val="bg1"/>
                </a:solidFill>
                <a:effectLst>
                  <a:outerShdw blurRad="50800" dist="50800" dir="18900000" algn="bl" rotWithShape="0">
                    <a:prstClr val="black"/>
                  </a:outerShdw>
                </a:effectLst>
              </a:rPr>
              <a:t>the </a:t>
            </a:r>
            <a:r>
              <a:rPr lang="en-US" sz="3200" b="1" dirty="0">
                <a:ln w="6350">
                  <a:solidFill>
                    <a:srgbClr val="002060"/>
                  </a:solidFill>
                </a:ln>
                <a:solidFill>
                  <a:schemeClr val="bg1"/>
                </a:solidFill>
                <a:effectLst>
                  <a:outerShdw blurRad="50800" dist="50800" dir="18900000" algn="bl" rotWithShape="0">
                    <a:prstClr val="black"/>
                  </a:outerShdw>
                </a:effectLst>
              </a:rPr>
              <a:t>LORD said </a:t>
            </a:r>
            <a:r>
              <a:rPr lang="en-US" sz="3200" b="1" dirty="0" smtClean="0">
                <a:ln w="6350">
                  <a:solidFill>
                    <a:srgbClr val="002060"/>
                  </a:solidFill>
                </a:ln>
                <a:solidFill>
                  <a:schemeClr val="bg1"/>
                </a:solidFill>
                <a:effectLst>
                  <a:outerShdw blurRad="50800" dist="50800" dir="18900000" algn="bl" rotWithShape="0">
                    <a:prstClr val="black"/>
                  </a:outerShdw>
                </a:effectLst>
              </a:rPr>
              <a:t>‘Call </a:t>
            </a:r>
            <a:r>
              <a:rPr lang="en-US" sz="3200" b="1" dirty="0">
                <a:ln w="6350">
                  <a:solidFill>
                    <a:srgbClr val="002060"/>
                  </a:solidFill>
                </a:ln>
                <a:solidFill>
                  <a:schemeClr val="bg1"/>
                </a:solidFill>
                <a:effectLst>
                  <a:outerShdw blurRad="50800" dist="50800" dir="18900000" algn="bl" rotWithShape="0">
                    <a:prstClr val="black"/>
                  </a:outerShdw>
                </a:effectLst>
              </a:rPr>
              <a:t>his name Maher-</a:t>
            </a:r>
            <a:r>
              <a:rPr lang="en-US" sz="3200" b="1" dirty="0" err="1">
                <a:ln w="6350">
                  <a:solidFill>
                    <a:srgbClr val="002060"/>
                  </a:solidFill>
                </a:ln>
                <a:solidFill>
                  <a:schemeClr val="bg1"/>
                </a:solidFill>
                <a:effectLst>
                  <a:outerShdw blurRad="50800" dist="50800" dir="18900000" algn="bl" rotWithShape="0">
                    <a:prstClr val="black"/>
                  </a:outerShdw>
                </a:effectLst>
              </a:rPr>
              <a:t>Shalal</a:t>
            </a:r>
            <a:r>
              <a:rPr lang="en-US" sz="3200" b="1" dirty="0">
                <a:ln w="6350">
                  <a:solidFill>
                    <a:srgbClr val="002060"/>
                  </a:solidFill>
                </a:ln>
                <a:solidFill>
                  <a:schemeClr val="bg1"/>
                </a:solidFill>
                <a:effectLst>
                  <a:outerShdw blurRad="50800" dist="50800" dir="18900000" algn="bl" rotWithShape="0">
                    <a:prstClr val="black"/>
                  </a:outerShdw>
                </a:effectLst>
              </a:rPr>
              <a:t>-Hash-Baz</a:t>
            </a:r>
            <a:r>
              <a:rPr lang="en-US" sz="3200" b="1" dirty="0" smtClean="0">
                <a:ln w="6350">
                  <a:solidFill>
                    <a:srgbClr val="002060"/>
                  </a:solidFill>
                </a:ln>
                <a:solidFill>
                  <a:schemeClr val="bg1"/>
                </a:solidFill>
                <a:effectLst>
                  <a:outerShdw blurRad="50800" dist="50800" dir="18900000" algn="bl" rotWithShape="0">
                    <a:prstClr val="black"/>
                  </a:outerShdw>
                </a:effectLst>
              </a:rPr>
              <a:t>;’</a:t>
            </a:r>
            <a:endParaRPr lang="en-US" sz="3200" b="1" dirty="0">
              <a:ln w="6350">
                <a:solidFill>
                  <a:srgbClr val="002060"/>
                </a:solidFill>
              </a:ln>
              <a:solidFill>
                <a:schemeClr val="bg1"/>
              </a:solidFill>
              <a:effectLst>
                <a:outerShdw blurRad="50800" dist="50800" dir="18900000" algn="bl" rotWithShape="0">
                  <a:prstClr val="black"/>
                </a:outerShdw>
              </a:effectLst>
            </a:endParaRPr>
          </a:p>
        </p:txBody>
      </p:sp>
      <p:sp>
        <p:nvSpPr>
          <p:cNvPr id="21" name="Rectangle 20"/>
          <p:cNvSpPr/>
          <p:nvPr/>
        </p:nvSpPr>
        <p:spPr>
          <a:xfrm>
            <a:off x="4744370" y="4188398"/>
            <a:ext cx="4242314" cy="1421928"/>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200" b="1" dirty="0" smtClean="0">
                <a:ln w="6350">
                  <a:solidFill>
                    <a:srgbClr val="002060"/>
                  </a:solidFill>
                </a:ln>
                <a:solidFill>
                  <a:srgbClr val="75E5FE"/>
                </a:solidFill>
                <a:effectLst>
                  <a:outerShdw blurRad="50800" dist="50800" dir="18900000" algn="bl" rotWithShape="0">
                    <a:prstClr val="black"/>
                  </a:outerShdw>
                </a:effectLst>
              </a:rPr>
              <a:t>before </a:t>
            </a:r>
            <a:r>
              <a:rPr lang="en-US" sz="3200" b="1" dirty="0">
                <a:ln w="6350">
                  <a:solidFill>
                    <a:srgbClr val="002060"/>
                  </a:solidFill>
                </a:ln>
                <a:solidFill>
                  <a:srgbClr val="75E5FE"/>
                </a:solidFill>
                <a:effectLst>
                  <a:outerShdw blurRad="50800" dist="50800" dir="18900000" algn="bl" rotWithShape="0">
                    <a:prstClr val="black"/>
                  </a:outerShdw>
                </a:effectLst>
              </a:rPr>
              <a:t>the child shall have knowledge to cry </a:t>
            </a:r>
            <a:r>
              <a:rPr lang="en-US" sz="3200" b="1" dirty="0" smtClean="0">
                <a:ln w="6350">
                  <a:solidFill>
                    <a:srgbClr val="002060"/>
                  </a:solidFill>
                </a:ln>
                <a:solidFill>
                  <a:srgbClr val="75E5FE"/>
                </a:solidFill>
                <a:effectLst>
                  <a:outerShdw blurRad="50800" dist="50800" dir="18900000" algn="bl" rotWithShape="0">
                    <a:prstClr val="black"/>
                  </a:outerShdw>
                </a:effectLst>
              </a:rPr>
              <a:t>'father and mother,'</a:t>
            </a:r>
            <a:endParaRPr lang="en-US" sz="3200" b="1" dirty="0">
              <a:ln w="6350">
                <a:solidFill>
                  <a:srgbClr val="002060"/>
                </a:solidFill>
              </a:ln>
              <a:solidFill>
                <a:srgbClr val="75E5FE"/>
              </a:solidFill>
              <a:effectLst>
                <a:outerShdw blurRad="50800" dist="50800" dir="18900000" algn="bl" rotWithShape="0">
                  <a:prstClr val="black"/>
                </a:outerShdw>
              </a:effectLst>
            </a:endParaRPr>
          </a:p>
        </p:txBody>
      </p:sp>
      <p:sp>
        <p:nvSpPr>
          <p:cNvPr id="22" name="Rectangle 21"/>
          <p:cNvSpPr/>
          <p:nvPr/>
        </p:nvSpPr>
        <p:spPr>
          <a:xfrm>
            <a:off x="4592273" y="5694643"/>
            <a:ext cx="4551727" cy="923330"/>
          </a:xfrm>
          <a:prstGeom prst="rect">
            <a:avLst/>
          </a:prstGeom>
          <a:noFill/>
          <a:effectLst>
            <a:softEdge rad="127000"/>
          </a:effectLst>
        </p:spPr>
        <p:txBody>
          <a:bodyPr wrap="square" lIns="91440" tIns="45720" rIns="91440" bIns="45720">
            <a:spAutoFit/>
          </a:bodyPr>
          <a:lstStyle/>
          <a:p>
            <a:pPr marR="36576" lvl="0" algn="ctr">
              <a:lnSpc>
                <a:spcPct val="90000"/>
              </a:lnSpc>
              <a:buClr>
                <a:srgbClr val="FFFF00"/>
              </a:buClr>
              <a:buSzPct val="80000"/>
            </a:pPr>
            <a:r>
              <a:rPr lang="en-US" sz="3000" b="1" dirty="0" smtClean="0">
                <a:ln w="6350">
                  <a:solidFill>
                    <a:srgbClr val="002060"/>
                  </a:solidFill>
                </a:ln>
                <a:solidFill>
                  <a:srgbClr val="FF6565"/>
                </a:solidFill>
                <a:effectLst>
                  <a:outerShdw blurRad="50800" dist="50800" dir="18900000" algn="bl" rotWithShape="0">
                    <a:prstClr val="black"/>
                  </a:outerShdw>
                </a:effectLst>
              </a:rPr>
              <a:t>the spoil </a:t>
            </a:r>
            <a:r>
              <a:rPr lang="en-US" sz="3000" b="1" dirty="0">
                <a:ln w="6350">
                  <a:solidFill>
                    <a:srgbClr val="002060"/>
                  </a:solidFill>
                </a:ln>
                <a:solidFill>
                  <a:srgbClr val="FF6565"/>
                </a:solidFill>
                <a:effectLst>
                  <a:outerShdw blurRad="50800" dist="50800" dir="18900000" algn="bl" rotWithShape="0">
                    <a:prstClr val="black"/>
                  </a:outerShdw>
                </a:effectLst>
              </a:rPr>
              <a:t>of Damascus and </a:t>
            </a:r>
            <a:r>
              <a:rPr lang="en-US" sz="3000" b="1" dirty="0" smtClean="0">
                <a:ln w="6350">
                  <a:solidFill>
                    <a:srgbClr val="002060"/>
                  </a:solidFill>
                </a:ln>
                <a:solidFill>
                  <a:srgbClr val="FF6565"/>
                </a:solidFill>
                <a:effectLst>
                  <a:outerShdw blurRad="50800" dist="50800" dir="18900000" algn="bl" rotWithShape="0">
                    <a:prstClr val="black"/>
                  </a:outerShdw>
                </a:effectLst>
              </a:rPr>
              <a:t>Samaria </a:t>
            </a:r>
            <a:r>
              <a:rPr lang="en-US" sz="3000" b="1" dirty="0">
                <a:ln w="6350">
                  <a:solidFill>
                    <a:srgbClr val="002060"/>
                  </a:solidFill>
                </a:ln>
                <a:solidFill>
                  <a:srgbClr val="FF6565"/>
                </a:solidFill>
                <a:effectLst>
                  <a:outerShdw blurRad="50800" dist="50800" dir="18900000" algn="bl" rotWithShape="0">
                    <a:prstClr val="black"/>
                  </a:outerShdw>
                </a:effectLst>
              </a:rPr>
              <a:t>will be taken </a:t>
            </a:r>
            <a:r>
              <a:rPr lang="en-US" sz="3000" b="1" dirty="0" smtClean="0">
                <a:ln w="6350">
                  <a:solidFill>
                    <a:srgbClr val="002060"/>
                  </a:solidFill>
                </a:ln>
                <a:solidFill>
                  <a:srgbClr val="FF6565"/>
                </a:solidFill>
                <a:effectLst>
                  <a:outerShdw blurRad="50800" dist="50800" dir="18900000" algn="bl" rotWithShape="0">
                    <a:prstClr val="black"/>
                  </a:outerShdw>
                </a:effectLst>
              </a:rPr>
              <a:t>away</a:t>
            </a:r>
            <a:endParaRPr lang="en-US" sz="3000" b="1" dirty="0">
              <a:ln w="6350">
                <a:solidFill>
                  <a:srgbClr val="002060"/>
                </a:solidFill>
              </a:ln>
              <a:solidFill>
                <a:srgbClr val="FF6565"/>
              </a:solidFill>
              <a:effectLst>
                <a:outerShdw blurRad="50800" dist="50800" dir="18900000" algn="bl" rotWithShape="0">
                  <a:prstClr val="black"/>
                </a:outerShdw>
              </a:effectLst>
            </a:endParaRPr>
          </a:p>
        </p:txBody>
      </p:sp>
    </p:spTree>
    <p:extLst>
      <p:ext uri="{BB962C8B-B14F-4D97-AF65-F5344CB8AC3E}">
        <p14:creationId xmlns:p14="http://schemas.microsoft.com/office/powerpoint/2010/main" val="79490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grpId="0" nodeType="afterEffect">
                                  <p:stCondLst>
                                    <p:cond delay="75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8" fill="hold" grpId="0" nodeType="afterEffect">
                                  <p:stCondLst>
                                    <p:cond delay="7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75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75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p:bldP spid="14" grpId="0"/>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9145" y="1373177"/>
            <a:ext cx="9144000" cy="609600"/>
          </a:xfrm>
        </p:spPr>
        <p:txBody>
          <a:bodyPr>
            <a:noAutofit/>
          </a:bodyPr>
          <a:lstStyle/>
          <a:p>
            <a:pPr algn="ct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Short and Long Term Fulfillment</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1028" name="Picture 4"/>
          <p:cNvPicPr>
            <a:picLocks noChangeAspect="1" noChangeArrowheads="1"/>
          </p:cNvPicPr>
          <p:nvPr/>
        </p:nvPicPr>
        <p:blipFill>
          <a:blip r:embed="rId3" cstate="print"/>
          <a:srcRect/>
          <a:stretch>
            <a:fillRect/>
          </a:stretch>
        </p:blipFill>
        <p:spPr bwMode="auto">
          <a:xfrm>
            <a:off x="533400" y="4876800"/>
            <a:ext cx="858771" cy="1828800"/>
          </a:xfrm>
          <a:prstGeom prst="rect">
            <a:avLst/>
          </a:prstGeom>
          <a:ln>
            <a:noFill/>
          </a:ln>
          <a:effectLst>
            <a:outerShdw blurRad="292100" dist="139700" dir="2700000" algn="tl" rotWithShape="0">
              <a:schemeClr val="bg1"/>
            </a:outerShdw>
          </a:effectLst>
        </p:spPr>
      </p:pic>
      <p:pic>
        <p:nvPicPr>
          <p:cNvPr id="21" name="Picture 6"/>
          <p:cNvPicPr>
            <a:picLocks noChangeAspect="1" noChangeArrowheads="1"/>
          </p:cNvPicPr>
          <p:nvPr/>
        </p:nvPicPr>
        <p:blipFill>
          <a:blip r:embed="rId4" cstate="print"/>
          <a:srcRect l="3494" r="10723"/>
          <a:stretch>
            <a:fillRect/>
          </a:stretch>
        </p:blipFill>
        <p:spPr bwMode="auto">
          <a:xfrm>
            <a:off x="4876800" y="2667000"/>
            <a:ext cx="4267200" cy="3665855"/>
          </a:xfrm>
          <a:prstGeom prst="rect">
            <a:avLst/>
          </a:prstGeom>
          <a:noFill/>
          <a:ln w="9525">
            <a:noFill/>
            <a:miter lim="800000"/>
            <a:headEnd/>
            <a:tailEnd/>
          </a:ln>
          <a:effectLst>
            <a:softEdge rad="63500"/>
          </a:effectLst>
        </p:spPr>
      </p:pic>
      <p:pic>
        <p:nvPicPr>
          <p:cNvPr id="1030" name="Picture 6"/>
          <p:cNvPicPr>
            <a:picLocks noChangeAspect="1" noChangeArrowheads="1"/>
          </p:cNvPicPr>
          <p:nvPr/>
        </p:nvPicPr>
        <p:blipFill>
          <a:blip r:embed="rId4" cstate="print"/>
          <a:srcRect r="14775"/>
          <a:stretch>
            <a:fillRect/>
          </a:stretch>
        </p:blipFill>
        <p:spPr bwMode="auto">
          <a:xfrm>
            <a:off x="1905000" y="3657600"/>
            <a:ext cx="3994150" cy="2819400"/>
          </a:xfrm>
          <a:prstGeom prst="rect">
            <a:avLst/>
          </a:prstGeom>
          <a:noFill/>
          <a:ln w="9525">
            <a:noFill/>
            <a:miter lim="800000"/>
            <a:headEnd/>
            <a:tailEnd/>
          </a:ln>
          <a:effectLst>
            <a:softEdge rad="63500"/>
          </a:effectLst>
        </p:spPr>
      </p:pic>
      <p:cxnSp>
        <p:nvCxnSpPr>
          <p:cNvPr id="18" name="Straight Connector 17"/>
          <p:cNvCxnSpPr/>
          <p:nvPr/>
        </p:nvCxnSpPr>
        <p:spPr>
          <a:xfrm flipV="1">
            <a:off x="1143000" y="2286000"/>
            <a:ext cx="6934200" cy="26670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3048000" y="4648200"/>
            <a:ext cx="3124200" cy="914400"/>
          </a:xfrm>
          <a:prstGeom prst="rect">
            <a:avLst/>
          </a:prstGeom>
        </p:spPr>
        <p:txBody>
          <a:bodyPr vert="horz" anchor="t">
            <a:noAutofit/>
          </a:bodyPr>
          <a:lstStyle/>
          <a:p>
            <a:pPr marR="36576" algn="ctr">
              <a:lnSpc>
                <a:spcPct val="90000"/>
              </a:lnSpc>
              <a:buClr>
                <a:srgbClr val="FFFF00"/>
              </a:buClr>
              <a:buSzPct val="80000"/>
            </a:pPr>
            <a:r>
              <a:rPr lang="en-US" sz="6000" b="1" dirty="0" smtClean="0">
                <a:ln w="6350">
                  <a:solidFill>
                    <a:srgbClr val="002060"/>
                  </a:solidFill>
                </a:ln>
                <a:solidFill>
                  <a:srgbClr val="FFFF00"/>
                </a:solidFill>
                <a:effectLst>
                  <a:outerShdw blurRad="50800" dist="50800" dir="18900000" algn="bl" rotWithShape="0">
                    <a:prstClr val="black"/>
                  </a:outerShdw>
                </a:effectLst>
              </a:rPr>
              <a:t>729</a:t>
            </a:r>
            <a:r>
              <a:rPr lang="en-US" sz="5400" b="1" dirty="0" smtClean="0">
                <a:ln w="6350">
                  <a:solidFill>
                    <a:srgbClr val="002060"/>
                  </a:solidFill>
                </a:ln>
                <a:solidFill>
                  <a:srgbClr val="FFFF00"/>
                </a:solidFill>
                <a:effectLst>
                  <a:outerShdw blurRad="50800" dist="50800" dir="18900000" algn="bl" rotWithShape="0">
                    <a:prstClr val="black"/>
                  </a:outerShdw>
                </a:effectLst>
              </a:rPr>
              <a:t> BC</a:t>
            </a:r>
          </a:p>
        </p:txBody>
      </p:sp>
      <p:sp>
        <p:nvSpPr>
          <p:cNvPr id="13" name="Subtitle 2"/>
          <p:cNvSpPr txBox="1">
            <a:spLocks/>
          </p:cNvSpPr>
          <p:nvPr/>
        </p:nvSpPr>
        <p:spPr>
          <a:xfrm>
            <a:off x="5899150" y="3657600"/>
            <a:ext cx="3016250" cy="914400"/>
          </a:xfrm>
          <a:prstGeom prst="rect">
            <a:avLst/>
          </a:prstGeom>
        </p:spPr>
        <p:txBody>
          <a:bodyPr vert="horz" anchor="t">
            <a:noAutofit/>
          </a:bodyPr>
          <a:lstStyle/>
          <a:p>
            <a:pPr marR="36576" algn="ctr">
              <a:lnSpc>
                <a:spcPct val="90000"/>
              </a:lnSpc>
              <a:buClr>
                <a:srgbClr val="FFFF00"/>
              </a:buClr>
              <a:buSzPct val="80000"/>
            </a:pPr>
            <a:r>
              <a:rPr lang="en-US" sz="6000" b="1" dirty="0" smtClean="0">
                <a:ln w="6350">
                  <a:solidFill>
                    <a:srgbClr val="002060"/>
                  </a:solidFill>
                </a:ln>
                <a:solidFill>
                  <a:srgbClr val="FFFF00"/>
                </a:solidFill>
                <a:effectLst>
                  <a:outerShdw blurRad="50800" dist="50800" dir="18900000" algn="bl" rotWithShape="0">
                    <a:prstClr val="black"/>
                  </a:outerShdw>
                </a:effectLst>
              </a:rPr>
              <a:t>3 -70 </a:t>
            </a:r>
            <a:r>
              <a:rPr lang="en-US" sz="5400" b="1" dirty="0" smtClean="0">
                <a:ln w="6350">
                  <a:solidFill>
                    <a:srgbClr val="002060"/>
                  </a:solidFill>
                </a:ln>
                <a:solidFill>
                  <a:srgbClr val="FFFF00"/>
                </a:solidFill>
                <a:effectLst>
                  <a:outerShdw blurRad="50800" dist="50800" dir="18900000" algn="bl" rotWithShape="0">
                    <a:prstClr val="black"/>
                  </a:outerShdw>
                </a:effectLst>
              </a:rPr>
              <a:t>AD</a:t>
            </a: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6" name="Subtitle 2"/>
          <p:cNvSpPr txBox="1">
            <a:spLocks/>
          </p:cNvSpPr>
          <p:nvPr/>
        </p:nvSpPr>
        <p:spPr>
          <a:xfrm rot="20355616">
            <a:off x="2348995" y="3053085"/>
            <a:ext cx="3106160" cy="609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950" b="1" dirty="0" smtClean="0">
                <a:ln w="6350">
                  <a:solidFill>
                    <a:srgbClr val="002060"/>
                  </a:solidFill>
                </a:ln>
                <a:solidFill>
                  <a:srgbClr val="FFFF00"/>
                </a:solidFill>
                <a:effectLst>
                  <a:outerShdw blurRad="50800" dist="50800" dir="18900000" algn="bl" rotWithShape="0">
                    <a:prstClr val="black"/>
                  </a:outerShdw>
                </a:effectLst>
              </a:rPr>
              <a:t>Immanuel</a:t>
            </a:r>
            <a:endParaRPr lang="en-US" sz="4950" b="1" dirty="0">
              <a:ln w="6350">
                <a:solidFill>
                  <a:srgbClr val="002060"/>
                </a:solidFill>
              </a:ln>
              <a:solidFill>
                <a:srgbClr val="FFFF00"/>
              </a:solidFill>
              <a:effectLst>
                <a:outerShdw blurRad="50800" dist="50800" dir="18900000" algn="bl" rotWithShape="0">
                  <a:prstClr val="black"/>
                </a:outerShdw>
              </a:effectLst>
            </a:endParaRPr>
          </a:p>
        </p:txBody>
      </p:sp>
    </p:spTree>
    <p:extLst>
      <p:ext uri="{BB962C8B-B14F-4D97-AF65-F5344CB8AC3E}">
        <p14:creationId xmlns:p14="http://schemas.microsoft.com/office/powerpoint/2010/main" val="970989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Subtitle 2"/>
          <p:cNvSpPr>
            <a:spLocks noGrp="1"/>
          </p:cNvSpPr>
          <p:nvPr>
            <p:ph type="subTitle" idx="1"/>
          </p:nvPr>
        </p:nvSpPr>
        <p:spPr>
          <a:xfrm>
            <a:off x="-9145" y="1373177"/>
            <a:ext cx="9144000" cy="609600"/>
          </a:xfrm>
        </p:spPr>
        <p:txBody>
          <a:bodyPr>
            <a:noAutofit/>
          </a:bodyPr>
          <a:lstStyle/>
          <a:p>
            <a:pPr algn="ct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Positive and Negative Fulfillment</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90" y="4371350"/>
            <a:ext cx="3454093" cy="2191659"/>
          </a:xfrm>
          <a:prstGeom prst="rect">
            <a:avLst/>
          </a:prstGeom>
          <a:effectLst>
            <a:softEdge rad="63500"/>
          </a:effectLst>
        </p:spPr>
      </p:pic>
      <p:sp>
        <p:nvSpPr>
          <p:cNvPr id="10" name="Subtitle 2"/>
          <p:cNvSpPr txBox="1">
            <a:spLocks/>
          </p:cNvSpPr>
          <p:nvPr/>
        </p:nvSpPr>
        <p:spPr>
          <a:xfrm>
            <a:off x="381000" y="2184047"/>
            <a:ext cx="3858474" cy="1960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Deliverance</a:t>
            </a:r>
          </a:p>
          <a:p>
            <a:pPr>
              <a:lnSpc>
                <a:spcPct val="85000"/>
              </a:lnSpc>
              <a:spcBef>
                <a:spcPts val="0"/>
              </a:spcBef>
              <a:buClr>
                <a:srgbClr val="FFFF00"/>
              </a:buClr>
            </a:pPr>
            <a:r>
              <a:rPr lang="en-US" sz="4800" b="1" dirty="0">
                <a:ln w="6350">
                  <a:solidFill>
                    <a:srgbClr val="002060"/>
                  </a:solidFill>
                </a:ln>
                <a:solidFill>
                  <a:schemeClr val="bg1"/>
                </a:solidFill>
                <a:effectLst>
                  <a:outerShdw blurRad="50800" dist="50800" dir="18900000" algn="bl" rotWithShape="0">
                    <a:prstClr val="black"/>
                  </a:outerShdw>
                </a:effectLst>
              </a:rPr>
              <a:t>a</a:t>
            </a:r>
            <a:r>
              <a:rPr lang="en-US" sz="4800" b="1" dirty="0" smtClean="0">
                <a:ln w="6350">
                  <a:solidFill>
                    <a:srgbClr val="002060"/>
                  </a:solidFill>
                </a:ln>
                <a:solidFill>
                  <a:schemeClr val="bg1"/>
                </a:solidFill>
                <a:effectLst>
                  <a:outerShdw blurRad="50800" dist="50800" dir="18900000" algn="bl" rotWithShape="0">
                    <a:prstClr val="black"/>
                  </a:outerShdw>
                </a:effectLst>
              </a:rPr>
              <a:t>nd</a:t>
            </a:r>
          </a:p>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Destruction</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sp>
        <p:nvSpPr>
          <p:cNvPr id="12" name="Subtitle 2"/>
          <p:cNvSpPr txBox="1">
            <a:spLocks/>
          </p:cNvSpPr>
          <p:nvPr/>
        </p:nvSpPr>
        <p:spPr>
          <a:xfrm>
            <a:off x="4752208" y="2261219"/>
            <a:ext cx="3858474" cy="1960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Blessing</a:t>
            </a:r>
          </a:p>
          <a:p>
            <a:pPr>
              <a:lnSpc>
                <a:spcPct val="85000"/>
              </a:lnSpc>
              <a:spcBef>
                <a:spcPts val="0"/>
              </a:spcBef>
              <a:buClr>
                <a:srgbClr val="FFFF00"/>
              </a:buClr>
            </a:pPr>
            <a:r>
              <a:rPr lang="en-US" sz="4800" b="1" dirty="0">
                <a:ln w="6350">
                  <a:solidFill>
                    <a:srgbClr val="002060"/>
                  </a:solidFill>
                </a:ln>
                <a:solidFill>
                  <a:schemeClr val="bg1"/>
                </a:solidFill>
                <a:effectLst>
                  <a:outerShdw blurRad="50800" dist="50800" dir="18900000" algn="bl" rotWithShape="0">
                    <a:prstClr val="black"/>
                  </a:outerShdw>
                </a:effectLst>
              </a:rPr>
              <a:t>a</a:t>
            </a:r>
            <a:r>
              <a:rPr lang="en-US" sz="4800" b="1" dirty="0" smtClean="0">
                <a:ln w="6350">
                  <a:solidFill>
                    <a:srgbClr val="002060"/>
                  </a:solidFill>
                </a:ln>
                <a:solidFill>
                  <a:schemeClr val="bg1"/>
                </a:solidFill>
                <a:effectLst>
                  <a:outerShdw blurRad="50800" dist="50800" dir="18900000" algn="bl" rotWithShape="0">
                    <a:prstClr val="black"/>
                  </a:outerShdw>
                </a:effectLst>
              </a:rPr>
              <a:t>nd</a:t>
            </a:r>
          </a:p>
          <a:p>
            <a:pPr>
              <a:lnSpc>
                <a:spcPct val="85000"/>
              </a:lnSpc>
              <a:spcBef>
                <a:spcPts val="0"/>
              </a:spcBef>
              <a:buClr>
                <a:srgbClr val="FFFF00"/>
              </a:buClr>
            </a:pPr>
            <a:r>
              <a:rPr lang="en-US" sz="4800" b="1" dirty="0" smtClean="0">
                <a:ln w="6350">
                  <a:solidFill>
                    <a:srgbClr val="002060"/>
                  </a:solidFill>
                </a:ln>
                <a:solidFill>
                  <a:schemeClr val="bg1"/>
                </a:solidFill>
                <a:effectLst>
                  <a:outerShdw blurRad="50800" dist="50800" dir="18900000" algn="bl" rotWithShape="0">
                    <a:prstClr val="black"/>
                  </a:outerShdw>
                </a:effectLst>
              </a:rPr>
              <a:t>A Curse</a:t>
            </a:r>
            <a:endParaRPr lang="en-US" sz="4800" b="1" dirty="0">
              <a:ln w="6350">
                <a:solidFill>
                  <a:srgbClr val="002060"/>
                </a:solidFill>
              </a:ln>
              <a:solidFill>
                <a:schemeClr val="bg1"/>
              </a:solidFill>
              <a:effectLst>
                <a:outerShdw blurRad="50800" dist="50800" dir="18900000" algn="bl" rotWithShape="0">
                  <a:prstClr val="black"/>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2942" y="4275823"/>
            <a:ext cx="1657161" cy="2318214"/>
          </a:xfrm>
          <a:prstGeom prst="rect">
            <a:avLst/>
          </a:prstGeom>
          <a:effectLst>
            <a:softEdge rad="63500"/>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4899" t="2331" r="3707" b="3251"/>
          <a:stretch/>
        </p:blipFill>
        <p:spPr>
          <a:xfrm>
            <a:off x="7067434" y="4275823"/>
            <a:ext cx="1543248" cy="2295485"/>
          </a:xfrm>
          <a:prstGeom prst="rect">
            <a:avLst/>
          </a:prstGeom>
          <a:effectLst>
            <a:softEdge rad="63500"/>
          </a:effectLst>
        </p:spPr>
      </p:pic>
    </p:spTree>
    <p:extLst>
      <p:ext uri="{BB962C8B-B14F-4D97-AF65-F5344CB8AC3E}">
        <p14:creationId xmlns:p14="http://schemas.microsoft.com/office/powerpoint/2010/main" val="26660442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8956298"/>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Present and</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Future of God’s People</a:t>
            </a: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1-5</a:t>
            </a: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6:1-7</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 y="5753314"/>
            <a:ext cx="91439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“sinner” to “servant”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51283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The Sign of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Maher-</a:t>
            </a:r>
            <a:r>
              <a:rPr lang="en-US" sz="6000" b="1" dirty="0" err="1">
                <a:ln w="19050">
                  <a:solidFill>
                    <a:srgbClr val="002060"/>
                  </a:solidFill>
                  <a:prstDash val="solid"/>
                </a:ln>
                <a:solidFill>
                  <a:schemeClr val="bg1"/>
                </a:solidFill>
                <a:effectLst>
                  <a:outerShdw blurRad="12700" dist="50800" dir="2700000" algn="tl" rotWithShape="0">
                    <a:schemeClr val="tx1"/>
                  </a:outerShdw>
                </a:effectLst>
              </a:rPr>
              <a:t>shalal</a:t>
            </a:r>
            <a:r>
              <a:rPr lang="en-US" sz="6000" b="1" dirty="0">
                <a:ln w="19050">
                  <a:solidFill>
                    <a:srgbClr val="002060"/>
                  </a:solidFill>
                  <a:prstDash val="solid"/>
                </a:ln>
                <a:solidFill>
                  <a:schemeClr val="bg1"/>
                </a:solidFill>
                <a:effectLst>
                  <a:outerShdw blurRad="12700" dist="50800" dir="2700000" algn="tl" rotWithShape="0">
                    <a:schemeClr val="tx1"/>
                  </a:outerShdw>
                </a:effectLst>
              </a:rPr>
              <a:t>-hash-</a:t>
            </a:r>
            <a:r>
              <a:rPr lang="en-US" sz="6000" b="1" dirty="0" err="1">
                <a:ln w="19050">
                  <a:solidFill>
                    <a:srgbClr val="002060"/>
                  </a:solidFill>
                  <a:prstDash val="solid"/>
                </a:ln>
                <a:solidFill>
                  <a:schemeClr val="bg1"/>
                </a:solidFill>
                <a:effectLst>
                  <a:outerShdw blurRad="12700" dist="50800" dir="2700000" algn="tl" rotWithShape="0">
                    <a:schemeClr val="tx1"/>
                  </a:outerShdw>
                </a:effectLst>
              </a:rPr>
              <a:t>baz</a:t>
            </a:r>
            <a:r>
              <a:rPr lang="en-US" sz="6000" b="1" dirty="0">
                <a:ln w="19050">
                  <a:solidFill>
                    <a:srgbClr val="002060"/>
                  </a:solidFill>
                  <a:prstDash val="solid"/>
                </a:ln>
                <a:solidFill>
                  <a:schemeClr val="bg1"/>
                </a:solidFill>
                <a:effectLst>
                  <a:outerShdw blurRad="12700" dist="50800" dir="2700000" algn="tl" rotWithShape="0">
                    <a:schemeClr val="tx1"/>
                  </a:outerShdw>
                </a:effectLst>
              </a:rPr>
              <a:t>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8:1-4</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4" name="Picture 2"/>
          <p:cNvPicPr>
            <a:picLocks noChangeAspect="1" noChangeArrowheads="1"/>
          </p:cNvPicPr>
          <p:nvPr/>
        </p:nvPicPr>
        <p:blipFill>
          <a:blip r:embed="rId5" cstate="print"/>
          <a:srcRect/>
          <a:stretch>
            <a:fillRect/>
          </a:stretch>
        </p:blipFill>
        <p:spPr bwMode="auto">
          <a:xfrm>
            <a:off x="3179695" y="3509360"/>
            <a:ext cx="2470279" cy="2870444"/>
          </a:xfrm>
          <a:prstGeom prst="rect">
            <a:avLst/>
          </a:prstGeom>
          <a:ln>
            <a:noFill/>
          </a:ln>
          <a:effectLst>
            <a:outerShdw blurRad="292100" dist="139700" dir="2700000" algn="tl" rotWithShape="0">
              <a:schemeClr val="bg1">
                <a:alpha val="80000"/>
              </a:schemeClr>
            </a:outerShdw>
          </a:effectLst>
        </p:spPr>
      </p:pic>
      <p:pic>
        <p:nvPicPr>
          <p:cNvPr id="15" name="Picture 2" descr="C:\Users\Owner\AppData\Local\Microsoft\Windows\Temporary Internet Files\Low\Content.IE5\TEVNOI6O\j0436345[1].png"/>
          <p:cNvPicPr>
            <a:picLocks noChangeAspect="1" noChangeArrowheads="1"/>
          </p:cNvPicPr>
          <p:nvPr/>
        </p:nvPicPr>
        <p:blipFill>
          <a:blip r:embed="rId6" cstate="print"/>
          <a:srcRect/>
          <a:stretch>
            <a:fillRect/>
          </a:stretch>
        </p:blipFill>
        <p:spPr bwMode="auto">
          <a:xfrm flipH="1">
            <a:off x="6322142" y="3964106"/>
            <a:ext cx="2126527" cy="2305872"/>
          </a:xfrm>
          <a:prstGeom prst="rect">
            <a:avLst/>
          </a:prstGeom>
          <a:ln>
            <a:noFill/>
          </a:ln>
          <a:effectLst>
            <a:outerShdw blurRad="292100" dist="139700" dir="2700000" algn="tl" rotWithShape="0">
              <a:schemeClr val="bg1">
                <a:alpha val="84000"/>
              </a:schemeClr>
            </a:outerShdw>
          </a:effectLst>
        </p:spPr>
      </p:pic>
      <p:pic>
        <p:nvPicPr>
          <p:cNvPr id="16" name="Picture 15"/>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85022" y="4146642"/>
            <a:ext cx="2274826" cy="2233162"/>
          </a:xfrm>
          <a:prstGeom prst="rect">
            <a:avLst/>
          </a:prstGeom>
          <a:effectLst>
            <a:softEdge rad="241300"/>
          </a:effectLst>
        </p:spPr>
      </p:pic>
    </p:spTree>
    <p:extLst>
      <p:ext uri="{BB962C8B-B14F-4D97-AF65-F5344CB8AC3E}">
        <p14:creationId xmlns:p14="http://schemas.microsoft.com/office/powerpoint/2010/main" val="29038064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16" presetClass="entr" presetSubtype="37"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750"/>
                                        <p:tgtEl>
                                          <p:spTgt spid="14"/>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par>
                                <p:cTn id="18" presetID="10" presetClass="entr" presetSubtype="0"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2578"/>
            <a:ext cx="8779671"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“Moreover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said to me,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‘Take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 large scroll, and write on it with a man's pen concerning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Maher-</a:t>
            </a:r>
            <a:r>
              <a:rPr lang="en-US" sz="4500" b="1" dirty="0" err="1" smtClean="0">
                <a:ln w="19050">
                  <a:solidFill>
                    <a:srgbClr val="002060"/>
                  </a:solidFill>
                  <a:prstDash val="solid"/>
                </a:ln>
                <a:solidFill>
                  <a:srgbClr val="FFFF00"/>
                </a:solidFill>
                <a:effectLst>
                  <a:outerShdw blurRad="12700" dist="50800" dir="2700000" algn="tl" rotWithShape="0">
                    <a:schemeClr val="tx1"/>
                  </a:outerShdw>
                </a:effectLst>
              </a:rPr>
              <a:t>Shalal</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-Hash-Baz</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I will take for Myself faithful witnesses to record, Uriah the priest and Zechariah the son of </a:t>
            </a:r>
            <a:r>
              <a:rPr lang="en-US" sz="4500" b="1" dirty="0" err="1" smtClean="0">
                <a:ln w="19050">
                  <a:solidFill>
                    <a:srgbClr val="002060"/>
                  </a:solidFill>
                  <a:prstDash val="solid"/>
                </a:ln>
                <a:solidFill>
                  <a:schemeClr val="bg1"/>
                </a:solidFill>
                <a:effectLst>
                  <a:outerShdw blurRad="12700" dist="50800" dir="2700000" algn="tl" rotWithShape="0">
                    <a:schemeClr val="tx1"/>
                  </a:outerShdw>
                </a:effectLst>
              </a:rPr>
              <a:t>Jeberechiah</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(8:1-2)</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60612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82165" y="1276651"/>
            <a:ext cx="8779671"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went to the prophetess, and she conceived and bore a son. Then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said to me, "Call his name Maher-</a:t>
            </a:r>
            <a:r>
              <a:rPr lang="en-US" sz="4800" b="1" dirty="0" err="1">
                <a:ln w="19050">
                  <a:solidFill>
                    <a:srgbClr val="002060"/>
                  </a:solidFill>
                  <a:prstDash val="solid"/>
                </a:ln>
                <a:solidFill>
                  <a:schemeClr val="bg1"/>
                </a:solidFill>
                <a:effectLst>
                  <a:outerShdw blurRad="12700" dist="50800" dir="2700000" algn="tl" rotWithShape="0">
                    <a:schemeClr val="tx1"/>
                  </a:outerShdw>
                </a:effectLst>
              </a:rPr>
              <a:t>Shalal</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-Hash-Baz</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(8:3)</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7975706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6584"/>
            <a:ext cx="8779671" cy="4247317"/>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before the child shall have knowledge to cry 'My father' and 'My mother,' the riches of Damascus and the spoil of Samaria will be taken away before the king of Assyria</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(8:4)</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7647677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5750" y="1094715"/>
            <a:ext cx="7423354"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Flood of Assyria, Yet God is with Us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8:5-10</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descr="Ahaz - 2 Chronicles 28.jpg"/>
          <p:cNvPicPr/>
          <p:nvPr/>
        </p:nvPicPr>
        <p:blipFill>
          <a:blip r:embed="rId5" cstate="print">
            <a:extLst>
              <a:ext uri="{28A0092B-C50C-407E-A947-70E740481C1C}">
                <a14:useLocalDpi xmlns:a14="http://schemas.microsoft.com/office/drawing/2010/main" val="0"/>
              </a:ext>
            </a:extLst>
          </a:blip>
          <a:stretch>
            <a:fillRect/>
          </a:stretch>
        </p:blipFill>
        <p:spPr>
          <a:xfrm>
            <a:off x="5997677" y="3372465"/>
            <a:ext cx="2912396" cy="3265881"/>
          </a:xfrm>
          <a:prstGeom prst="rect">
            <a:avLst/>
          </a:prstGeom>
          <a:ln>
            <a:noFill/>
          </a:ln>
          <a:effectLst>
            <a:outerShdw blurRad="88900" dist="63500" dir="1200000" algn="tl" rotWithShape="0">
              <a:schemeClr val="tx1">
                <a:alpha val="90000"/>
              </a:schemeClr>
            </a:outerShdw>
            <a:softEdge rad="12700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015" y="4234036"/>
            <a:ext cx="4480115" cy="2400718"/>
          </a:xfrm>
          <a:prstGeom prst="rect">
            <a:avLst/>
          </a:prstGeom>
          <a:effectLst>
            <a:softEdge rad="190500"/>
          </a:effectLst>
        </p:spPr>
      </p:pic>
    </p:spTree>
    <p:extLst>
      <p:ext uri="{BB962C8B-B14F-4D97-AF65-F5344CB8AC3E}">
        <p14:creationId xmlns:p14="http://schemas.microsoft.com/office/powerpoint/2010/main" val="926411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250"/>
                            </p:stCondLst>
                            <p:childTnLst>
                              <p:par>
                                <p:cTn id="11" presetID="22" presetClass="entr" presetSubtype="8"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par>
                                <p:cTn id="14" presetID="16" presetClass="entr" presetSubtype="37"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06499"/>
            <a:ext cx="8779671" cy="3554819"/>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also spoke to me again, saying: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‘Inasmuch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as these people refused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waters of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Shiloah</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that flow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softly,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rejoice in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Rezin</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and in </a:t>
            </a:r>
            <a:r>
              <a:rPr lang="en-US" sz="4500" b="1" dirty="0" err="1">
                <a:ln w="19050">
                  <a:solidFill>
                    <a:srgbClr val="002060"/>
                  </a:solidFill>
                  <a:prstDash val="solid"/>
                </a:ln>
                <a:solidFill>
                  <a:schemeClr val="bg1"/>
                </a:solidFill>
                <a:effectLst>
                  <a:outerShdw blurRad="12700" dist="50800" dir="2700000" algn="tl" rotWithShape="0">
                    <a:schemeClr val="tx1"/>
                  </a:outerShdw>
                </a:effectLst>
              </a:rPr>
              <a:t>Remaliah's</a:t>
            </a:r>
            <a:r>
              <a:rPr lang="en-US" sz="4500" b="1" dirty="0">
                <a:ln w="19050">
                  <a:solidFill>
                    <a:srgbClr val="002060"/>
                  </a:solidFill>
                  <a:prstDash val="solid"/>
                </a:ln>
                <a:solidFill>
                  <a:schemeClr val="bg1"/>
                </a:solidFill>
                <a:effectLst>
                  <a:outerShdw blurRad="12700" dist="50800" dir="2700000" algn="tl" rotWithShape="0">
                    <a:schemeClr val="tx1"/>
                  </a:outerShdw>
                </a:effectLst>
              </a:rPr>
              <a:t> son</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(8:5-6)</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2931" b="14279"/>
          <a:stretch/>
        </p:blipFill>
        <p:spPr>
          <a:xfrm>
            <a:off x="1779589" y="4530217"/>
            <a:ext cx="5584823" cy="2327783"/>
          </a:xfrm>
          <a:prstGeom prst="rect">
            <a:avLst/>
          </a:prstGeom>
          <a:effectLst>
            <a:softEdge rad="317500"/>
          </a:effectLst>
        </p:spPr>
      </p:pic>
    </p:spTree>
    <p:extLst>
      <p:ext uri="{BB962C8B-B14F-4D97-AF65-F5344CB8AC3E}">
        <p14:creationId xmlns:p14="http://schemas.microsoft.com/office/powerpoint/2010/main" val="412131137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5183" y="4461387"/>
            <a:ext cx="3594920" cy="2396613"/>
          </a:xfrm>
          <a:prstGeom prst="rect">
            <a:avLst/>
          </a:prstGeom>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852512" cy="4247317"/>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therefore, behold, </a:t>
            </a:r>
            <a:r>
              <a:rPr lang="en-US" sz="4500" b="1" dirty="0">
                <a:ln w="19050">
                  <a:solidFill>
                    <a:srgbClr val="002060"/>
                  </a:solidFill>
                  <a:prstDash val="solid"/>
                </a:ln>
                <a:solidFill>
                  <a:srgbClr val="FFC000"/>
                </a:solidFill>
                <a:effectLst>
                  <a:outerShdw blurRad="12700" dist="50800" dir="2700000" algn="tl" rotWithShape="0">
                    <a:schemeClr val="tx1"/>
                  </a:outerShdw>
                </a:effectLst>
              </a:rPr>
              <a:t>the L</a:t>
            </a:r>
            <a:r>
              <a:rPr lang="en-US" sz="4500" b="1" u="sng" dirty="0">
                <a:ln w="19050">
                  <a:solidFill>
                    <a:srgbClr val="002060"/>
                  </a:solidFill>
                  <a:prstDash val="solid"/>
                </a:ln>
                <a:solidFill>
                  <a:srgbClr val="FFC000"/>
                </a:solidFill>
                <a:effectLst>
                  <a:outerShdw blurRad="12700" dist="50800" dir="2700000" algn="tl" rotWithShape="0">
                    <a:schemeClr val="tx1"/>
                  </a:outerShdw>
                </a:effectLst>
              </a:rPr>
              <a:t>ord</a:t>
            </a:r>
            <a:r>
              <a:rPr lang="en-US" sz="4500" b="1" dirty="0">
                <a:ln w="19050">
                  <a:solidFill>
                    <a:srgbClr val="002060"/>
                  </a:solidFill>
                  <a:prstDash val="solid"/>
                </a:ln>
                <a:solidFill>
                  <a:srgbClr val="FFC000"/>
                </a:solidFill>
                <a:effectLst>
                  <a:outerShdw blurRad="12700" dist="50800" dir="2700000" algn="tl" rotWithShape="0">
                    <a:schemeClr val="tx1"/>
                  </a:outerShdw>
                </a:effectLst>
              </a:rPr>
              <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brings up over them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waters of the River, strong and mighty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The </a:t>
            </a:r>
            <a:r>
              <a:rPr lang="en-US" sz="4500" b="1" dirty="0">
                <a:ln w="19050">
                  <a:solidFill>
                    <a:srgbClr val="002060"/>
                  </a:solidFill>
                  <a:prstDash val="solid"/>
                </a:ln>
                <a:solidFill>
                  <a:srgbClr val="FFFF00"/>
                </a:solidFill>
                <a:effectLst>
                  <a:outerShdw blurRad="12700" dist="50800" dir="2700000" algn="tl" rotWithShape="0">
                    <a:schemeClr val="tx1"/>
                  </a:outerShdw>
                </a:effectLst>
              </a:rPr>
              <a:t>king of Assyria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and all his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glory; 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will go up over all his channels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go over all his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banks….”</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(8:7)</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812530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218159"/>
            <a:ext cx="8852512" cy="4247317"/>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will pass through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Judah, 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will overflow and pass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over, He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will reach up to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neck;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 stretching out of his wings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will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fill the breadth of Your land, O Immanuel</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(8:8)</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056" y="4512391"/>
            <a:ext cx="3415047" cy="2271006"/>
          </a:xfrm>
          <a:prstGeom prst="rect">
            <a:avLst/>
          </a:prstGeom>
          <a:effectLst>
            <a:softEdge rad="254000"/>
          </a:effectLst>
        </p:spPr>
      </p:pic>
    </p:spTree>
    <p:extLst>
      <p:ext uri="{BB962C8B-B14F-4D97-AF65-F5344CB8AC3E}">
        <p14:creationId xmlns:p14="http://schemas.microsoft.com/office/powerpoint/2010/main" val="270771902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06584"/>
            <a:ext cx="8779671"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“Be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shattered, O you peoples, and be broken in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pieces! Give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ear, all you from far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countries. Gird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yourselves, but be broken in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pieces; Gird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yourselves, but be broken in pieces.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Take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counsel together, but it will come to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nothing; Speak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word, but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it will not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stand</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for </a:t>
            </a:r>
            <a:r>
              <a:rPr lang="en-US" sz="4200" b="1" dirty="0">
                <a:ln w="19050">
                  <a:solidFill>
                    <a:srgbClr val="002060"/>
                  </a:solidFill>
                  <a:prstDash val="solid"/>
                </a:ln>
                <a:solidFill>
                  <a:srgbClr val="FFFF00"/>
                </a:solidFill>
                <a:effectLst>
                  <a:outerShdw blurRad="12700" dist="50800" dir="2700000" algn="tl" rotWithShape="0">
                    <a:schemeClr val="tx1"/>
                  </a:outerShdw>
                </a:effectLst>
              </a:rPr>
              <a:t>God is with us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(8:9-10)</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00893556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7591" y="1191997"/>
            <a:ext cx="8779671" cy="4339650"/>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“These will make war with the Lamb, and the Lamb will overcome them, for He is Lord of lords and King of kings; and those who are with Him are called, chosen, and faithful.”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(Revelation 17:14)</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1269918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spTree>
    <p:extLst>
      <p:ext uri="{BB962C8B-B14F-4D97-AF65-F5344CB8AC3E}">
        <p14:creationId xmlns:p14="http://schemas.microsoft.com/office/powerpoint/2010/main" val="24585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17" t="-482" r="6676" b="42625"/>
          <a:stretch/>
        </p:blipFill>
        <p:spPr>
          <a:xfrm>
            <a:off x="1604945" y="3675660"/>
            <a:ext cx="6347066" cy="2966030"/>
          </a:xfrm>
          <a:prstGeom prst="rect">
            <a:avLst/>
          </a:prstGeom>
          <a:effectLst>
            <a:softEdge rad="444500"/>
          </a:effectLst>
        </p:spPr>
      </p:pic>
      <p:sp>
        <p:nvSpPr>
          <p:cNvPr id="10" name="Rectangle 9"/>
          <p:cNvSpPr/>
          <p:nvPr/>
        </p:nvSpPr>
        <p:spPr>
          <a:xfrm>
            <a:off x="1" y="1120016"/>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Our Way – Darkness;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His Way – Light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8:11-23</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7437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9627" y="1218159"/>
            <a:ext cx="8855599"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pass through it hard-pressed and hungry; and it shall happen, when they are hungry, that they will be enraged and curse their king and their God, and look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upward. Then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they will look to the earth, and see trouble and darkness, gloom of anguish; and they will be driven into darkness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(8:21-22)</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90221424"/>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9627" y="1218159"/>
            <a:ext cx="88555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“Nevertheless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gloom will not be upon her who 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distressed, 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when at first He lightly esteemed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of Zebulun and the land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Naphtali,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afterward more heavily oppressed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her, by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way of the sea, beyond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Jordan, in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Galilee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Gentiles.”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(9:1)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3654299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9627" y="1218159"/>
            <a:ext cx="88555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people who walked in darkness have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seen a great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light; Those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 dwelt in the land of the shadow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death, upon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them a light has shined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(9:2)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85448958"/>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God is with Us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5126" t="11381" r="19971" b="39249"/>
          <a:stretch/>
        </p:blipFill>
        <p:spPr>
          <a:xfrm>
            <a:off x="1071716" y="1292953"/>
            <a:ext cx="7306358" cy="4381284"/>
          </a:xfrm>
          <a:prstGeom prst="rect">
            <a:avLst/>
          </a:prstGeom>
          <a:effectLst>
            <a:softEdge rad="635000"/>
          </a:effectLst>
        </p:spPr>
      </p:pic>
    </p:spTree>
    <p:extLst>
      <p:ext uri="{BB962C8B-B14F-4D97-AF65-F5344CB8AC3E}">
        <p14:creationId xmlns:p14="http://schemas.microsoft.com/office/powerpoint/2010/main" val="26118106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pic>
        <p:nvPicPr>
          <p:cNvPr id="3" name="Picture 2"/>
          <p:cNvPicPr>
            <a:picLocks noChangeAspect="1"/>
          </p:cNvPicPr>
          <p:nvPr/>
        </p:nvPicPr>
        <p:blipFill>
          <a:blip r:embed="rId5"/>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3590988225"/>
      </p:ext>
    </p:extLst>
  </p:cSld>
  <p:clrMapOvr>
    <a:masterClrMapping/>
  </p:clrMapOvr>
  <mc:AlternateContent xmlns:mc="http://schemas.openxmlformats.org/markup-compatibility/2006" xmlns:p14="http://schemas.microsoft.com/office/powerpoint/2010/main">
    <mc:Choice Requires="p14">
      <p:transition spd="slow" p14:dur="1750">
        <p:wipe dir="u"/>
      </p:transition>
    </mc:Choice>
    <mc:Fallback xmlns="">
      <p:transition spd="slow">
        <p:wipe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500" b="1" dirty="0">
                <a:ln w="19050">
                  <a:solidFill>
                    <a:srgbClr val="002060"/>
                  </a:solidFill>
                  <a:prstDash val="solid"/>
                </a:ln>
                <a:solidFill>
                  <a:schemeClr val="bg1"/>
                </a:solidFill>
                <a:effectLst>
                  <a:outerShdw blurRad="12700" dist="50800" dir="2700000" algn="tl" rotWithShape="0">
                    <a:schemeClr val="tx1"/>
                  </a:outerShdw>
                </a:effectLst>
              </a:rPr>
              <a:t>S</a:t>
            </a: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r>
              <a:rPr lang="en-US" sz="6500" b="1" dirty="0">
                <a:ln w="19050">
                  <a:solidFill>
                    <a:srgbClr val="002060"/>
                  </a:solidFill>
                  <a:prstDash val="solid"/>
                </a:ln>
                <a:solidFill>
                  <a:schemeClr val="bg1"/>
                </a:solidFill>
                <a:effectLst>
                  <a:outerShdw blurRad="12700" dist="50800" dir="2700000" algn="tl" rotWithShape="0">
                    <a:schemeClr val="tx1"/>
                  </a:outerShdw>
                </a:effectLst>
              </a:rPr>
              <a:t>?</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The Basis of Servanthood</a:t>
            </a:r>
          </a:p>
          <a:p>
            <a:pPr algn="ctr"/>
            <a:r>
              <a:rPr lang="en-US" sz="6500" b="1" dirty="0" smtClean="0">
                <a:ln w="19050">
                  <a:solidFill>
                    <a:srgbClr val="002060"/>
                  </a:solidFill>
                  <a:prstDash val="solid"/>
                </a:ln>
                <a:solidFill>
                  <a:srgbClr val="FFFF00"/>
                </a:solidFill>
                <a:effectLst>
                  <a:outerShdw blurRad="12700" dist="50800" dir="2700000" algn="tl" rotWithShape="0">
                    <a:schemeClr val="tx1"/>
                  </a:outerShdw>
                </a:effectLst>
              </a:rPr>
              <a:t>7-39</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11768" y="4353493"/>
            <a:ext cx="8911318"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order to become a Servant of God, one must first learn to trust in the one whom they serve.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460370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1039" y="3715702"/>
            <a:ext cx="2883623"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Example of Distrust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7-12</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563165" y="3715702"/>
            <a:ext cx="253694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Example of 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36-39</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2994274" y="3715702"/>
            <a:ext cx="342720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Master of the Nations</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13-35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2893390" y="3717880"/>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42613" y="3717880"/>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 y="1292953"/>
            <a:ext cx="9143999"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S</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p>
          <a:p>
            <a:pPr algn="ctr"/>
            <a:r>
              <a:rPr lang="en-US" sz="6600" b="1" dirty="0">
                <a:ln w="19050">
                  <a:solidFill>
                    <a:srgbClr val="002060"/>
                  </a:solidFill>
                  <a:prstDash val="solid"/>
                </a:ln>
                <a:solidFill>
                  <a:schemeClr val="bg1"/>
                </a:solidFill>
                <a:effectLst>
                  <a:outerShdw blurRad="12700" dist="50800" dir="2700000" algn="tl" rotWithShape="0">
                    <a:schemeClr val="tx1"/>
                  </a:outerShdw>
                </a:effectLst>
              </a:rPr>
              <a:t>t</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he Nations or the L</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ORD?</a:t>
            </a: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0556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fltVal val="0.5"/>
                                          </p:val>
                                        </p:tav>
                                        <p:tav tm="100000">
                                          <p:val>
                                            <p:strVal val="#ppt_x"/>
                                          </p:val>
                                        </p:tav>
                                      </p:tavLst>
                                    </p:anim>
                                    <p:anim calcmode="lin" valueType="num">
                                      <p:cBhvr>
                                        <p:cTn id="26" dur="7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anim calcmode="lin" valueType="num">
                                      <p:cBhvr>
                                        <p:cTn id="34" dur="750" fill="hold"/>
                                        <p:tgtEl>
                                          <p:spTgt spid="7"/>
                                        </p:tgtEl>
                                        <p:attrNameLst>
                                          <p:attrName>ppt_x</p:attrName>
                                        </p:attrNameLst>
                                      </p:cBhvr>
                                      <p:tavLst>
                                        <p:tav tm="0">
                                          <p:val>
                                            <p:fltVal val="0.5"/>
                                          </p:val>
                                        </p:tav>
                                        <p:tav tm="100000">
                                          <p:val>
                                            <p:strVal val="#ppt_x"/>
                                          </p:val>
                                        </p:tav>
                                      </p:tavLst>
                                    </p:anim>
                                    <p:anim calcmode="lin" valueType="num">
                                      <p:cBhvr>
                                        <p:cTn id="35"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87843" y="1230286"/>
            <a:ext cx="3981034" cy="363176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Distrust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Ahaz/Jews</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Nation of Israel</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Judgment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No Annihilation</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4263398" y="1211404"/>
            <a:ext cx="4766705" cy="2954655"/>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Trust</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Hezekiah/Disciples</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Church</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Delay in Judgment</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262355" y="4997620"/>
            <a:ext cx="4001043" cy="1323439"/>
          </a:xfrm>
          <a:prstGeom prst="rect">
            <a:avLst/>
          </a:prstGeom>
          <a:noFill/>
        </p:spPr>
        <p:txBody>
          <a:bodyPr wrap="square" lIns="91440" tIns="45720" rIns="91440" bIns="45720">
            <a:spAutoFit/>
          </a:bodyPr>
          <a:lstStyle/>
          <a:p>
            <a:pPr algn="ct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 holy seed shall be its stump”</a:t>
            </a:r>
            <a:endParaRPr lang="en-US" sz="32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Rectangle 8"/>
          <p:cNvSpPr/>
          <p:nvPr/>
        </p:nvSpPr>
        <p:spPr>
          <a:xfrm>
            <a:off x="4477491" y="4166059"/>
            <a:ext cx="4489046" cy="2554545"/>
          </a:xfrm>
          <a:prstGeom prst="rect">
            <a:avLst/>
          </a:prstGeom>
          <a:noFill/>
        </p:spPr>
        <p:txBody>
          <a:bodyPr wrap="square" lIns="91440" tIns="45720" rIns="91440" bIns="45720">
            <a:spAutoFit/>
          </a:bodyPr>
          <a:lstStyle/>
          <a:p>
            <a:pPr algn="ct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“grafted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in among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them… a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partaker of the root and fatness of the olive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tree”</a:t>
            </a:r>
            <a:endParaRPr lang="en-US" sz="4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37644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anim calcmode="lin" valueType="num">
                                      <p:cBhvr>
                                        <p:cTn id="20" dur="750" fill="hold"/>
                                        <p:tgtEl>
                                          <p:spTgt spid="8"/>
                                        </p:tgtEl>
                                        <p:attrNameLst>
                                          <p:attrName>ppt_x</p:attrName>
                                        </p:attrNameLst>
                                      </p:cBhvr>
                                      <p:tavLst>
                                        <p:tav tm="0">
                                          <p:val>
                                            <p:fltVal val="0.5"/>
                                          </p:val>
                                        </p:tav>
                                        <p:tav tm="100000">
                                          <p:val>
                                            <p:strVal val="#ppt_x"/>
                                          </p:val>
                                        </p:tav>
                                      </p:tavLst>
                                    </p:anim>
                                    <p:anim calcmode="lin" valueType="num">
                                      <p:cBhvr>
                                        <p:cTn id="21" dur="75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anim calcmode="lin" valueType="num">
                                      <p:cBhvr>
                                        <p:cTn id="29" dur="750" fill="hold"/>
                                        <p:tgtEl>
                                          <p:spTgt spid="9"/>
                                        </p:tgtEl>
                                        <p:attrNameLst>
                                          <p:attrName>ppt_x</p:attrName>
                                        </p:attrNameLst>
                                      </p:cBhvr>
                                      <p:tavLst>
                                        <p:tav tm="0">
                                          <p:val>
                                            <p:fltVal val="0.5"/>
                                          </p:val>
                                        </p:tav>
                                        <p:tav tm="100000">
                                          <p:val>
                                            <p:strVal val="#ppt_x"/>
                                          </p:val>
                                        </p:tav>
                                      </p:tavLst>
                                    </p:anim>
                                    <p:anim calcmode="lin" valueType="num">
                                      <p:cBhvr>
                                        <p:cTn id="30"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67388</TotalTime>
  <Words>4853</Words>
  <Application>Microsoft Office PowerPoint</Application>
  <PresentationFormat>On-screen Show (4:3)</PresentationFormat>
  <Paragraphs>310</Paragraphs>
  <Slides>45</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864</cp:revision>
  <dcterms:created xsi:type="dcterms:W3CDTF">2013-09-19T14:32:29Z</dcterms:created>
  <dcterms:modified xsi:type="dcterms:W3CDTF">2020-07-06T13:33:20Z</dcterms:modified>
</cp:coreProperties>
</file>